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9" r:id="rId2"/>
    <p:sldId id="344" r:id="rId3"/>
    <p:sldId id="272" r:id="rId4"/>
    <p:sldId id="345" r:id="rId5"/>
    <p:sldId id="346" r:id="rId6"/>
    <p:sldId id="347" r:id="rId7"/>
    <p:sldId id="348" r:id="rId8"/>
    <p:sldId id="274" r:id="rId9"/>
    <p:sldId id="350" r:id="rId10"/>
    <p:sldId id="349" r:id="rId11"/>
    <p:sldId id="351" r:id="rId12"/>
    <p:sldId id="352" r:id="rId13"/>
    <p:sldId id="353" r:id="rId14"/>
    <p:sldId id="356" r:id="rId15"/>
    <p:sldId id="354" r:id="rId16"/>
    <p:sldId id="355" r:id="rId17"/>
    <p:sldId id="358" r:id="rId18"/>
    <p:sldId id="357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379" r:id="rId38"/>
    <p:sldId id="377" r:id="rId39"/>
    <p:sldId id="378" r:id="rId4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91E18D-964D-3044-93FA-D0AB378A521F}">
          <p14:sldIdLst>
            <p14:sldId id="269"/>
            <p14:sldId id="344"/>
            <p14:sldId id="272"/>
            <p14:sldId id="345"/>
            <p14:sldId id="346"/>
            <p14:sldId id="347"/>
            <p14:sldId id="348"/>
          </p14:sldIdLst>
        </p14:section>
        <p14:section name="ABOUT US" id="{443E974B-9F49-BB43-BE9F-190E77714830}">
          <p14:sldIdLst>
            <p14:sldId id="274"/>
            <p14:sldId id="350"/>
            <p14:sldId id="349"/>
            <p14:sldId id="351"/>
            <p14:sldId id="352"/>
            <p14:sldId id="353"/>
            <p14:sldId id="356"/>
            <p14:sldId id="354"/>
            <p14:sldId id="355"/>
            <p14:sldId id="358"/>
            <p14:sldId id="357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9"/>
            <p14:sldId id="377"/>
            <p14:sldId id="3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3622" autoAdjust="0"/>
  </p:normalViewPr>
  <p:slideViewPr>
    <p:cSldViewPr snapToGrid="0" snapToObjects="1">
      <p:cViewPr varScale="1">
        <p:scale>
          <a:sx n="111" d="100"/>
          <a:sy n="111" d="100"/>
        </p:scale>
        <p:origin x="-883" y="-72"/>
      </p:cViewPr>
      <p:guideLst>
        <p:guide orient="horz" pos="163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-3144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nsulting\Surveys\SurveySummary_10172013%20Combo%20JBD%20JobHunt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nsulting\Surveys\SurveySummary_10172013%20Combo%20JBD%20JobHunt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nsulting\Surveys\SurveySummary_10172013%20Combo%20JBD%20JobHunt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nsulting\Surveys\SurveySummary_10172013%20Combo%20JBD%20JobHunt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nsulting\Surveys\SurveySummary_10172013%20Combo%20JBD%20JobHunt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nsulting\Surveys\SurveySummary_10172013%20Combo%20JBD%20JobHunt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nsulting\Surveys\SurveySummary_10172013%20Combo%20JBD%20JobHunt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nsulting\Surveys\SurveySummary_10172013%20Combo%20JBD%20JobHunt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nsulting\Surveys\SurveySummary_10172013%20Combo%20JBD%20JobHunt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nsulting\Surveys\SurveySummary_10172013%20Combo%20JBD%20JobHunt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nsulting\Surveys\SurveySummary_10172013%20Combo%20JBD%20JobHunt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nsulting\Surveys\SurveySummary_10172013%20Combo%20JBD%20JobHun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2'!$N$88</c:f>
              <c:strCache>
                <c:ptCount val="1"/>
                <c:pt idx="0">
                  <c:v>Active seekers</c:v>
                </c:pt>
              </c:strCache>
            </c:strRef>
          </c:tx>
          <c:invertIfNegative val="0"/>
          <c:cat>
            <c:strRef>
              <c:f>'Question 2'!$O$87:$P$87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'Question 2'!$O$88:$P$88</c:f>
              <c:numCache>
                <c:formatCode>0%</c:formatCode>
                <c:ptCount val="2"/>
                <c:pt idx="0">
                  <c:v>0.57999999999999996</c:v>
                </c:pt>
                <c:pt idx="1">
                  <c:v>0.42</c:v>
                </c:pt>
              </c:numCache>
            </c:numRef>
          </c:val>
        </c:ser>
        <c:ser>
          <c:idx val="1"/>
          <c:order val="1"/>
          <c:tx>
            <c:strRef>
              <c:f>'Question 2'!$N$89</c:f>
              <c:strCache>
                <c:ptCount val="1"/>
                <c:pt idx="0">
                  <c:v>Random </c:v>
                </c:pt>
              </c:strCache>
            </c:strRef>
          </c:tx>
          <c:invertIfNegative val="0"/>
          <c:cat>
            <c:strRef>
              <c:f>'Question 2'!$O$87:$P$87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'Question 2'!$O$89:$P$89</c:f>
              <c:numCache>
                <c:formatCode>0%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384896"/>
        <c:axId val="202386432"/>
      </c:barChart>
      <c:catAx>
        <c:axId val="202384896"/>
        <c:scaling>
          <c:orientation val="minMax"/>
        </c:scaling>
        <c:delete val="0"/>
        <c:axPos val="l"/>
        <c:majorTickMark val="out"/>
        <c:minorTickMark val="none"/>
        <c:tickLblPos val="nextTo"/>
        <c:crossAx val="202386432"/>
        <c:crosses val="autoZero"/>
        <c:auto val="1"/>
        <c:lblAlgn val="ctr"/>
        <c:lblOffset val="100"/>
        <c:noMultiLvlLbl val="0"/>
      </c:catAx>
      <c:valAx>
        <c:axId val="2023864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02384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9'!$C$87</c:f>
              <c:strCache>
                <c:ptCount val="1"/>
                <c:pt idx="0">
                  <c:v>Active Skrs</c:v>
                </c:pt>
              </c:strCache>
            </c:strRef>
          </c:tx>
          <c:invertIfNegative val="0"/>
          <c:cat>
            <c:strRef>
              <c:f>'Question 9'!$B$88:$B$102</c:f>
              <c:strCache>
                <c:ptCount val="15"/>
                <c:pt idx="0">
                  <c:v>Advertising</c:v>
                </c:pt>
                <c:pt idx="1">
                  <c:v>How long job board has been in business</c:v>
                </c:pt>
                <c:pt idx="2">
                  <c:v>Site design</c:v>
                </c:pt>
                <c:pt idx="3">
                  <c:v>Ability for any employer to view my resume but without my name and contact information visible</c:v>
                </c:pt>
                <c:pt idx="4">
                  <c:v>Site contact information</c:v>
                </c:pt>
                <c:pt idx="5">
                  <c:v>Privacy policy</c:v>
                </c:pt>
                <c:pt idx="6">
                  <c:v>Number of jobs listed</c:v>
                </c:pt>
                <c:pt idx="7">
                  <c:v>Friend's/colleague's recommendation</c:v>
                </c:pt>
                <c:pt idx="8">
                  <c:v>Geographic focus</c:v>
                </c:pt>
                <c:pt idx="9">
                  <c:v>Ability for any employer to view my resume</c:v>
                </c:pt>
                <c:pt idx="10">
                  <c:v>Profession or industry focus</c:v>
                </c:pt>
                <c:pt idx="11">
                  <c:v>Reputation</c:v>
                </c:pt>
                <c:pt idx="12">
                  <c:v>Ease of use</c:v>
                </c:pt>
                <c:pt idx="13">
                  <c:v>Ability to control access to my resume</c:v>
                </c:pt>
                <c:pt idx="14">
                  <c:v>Quality of jobs listed</c:v>
                </c:pt>
              </c:strCache>
            </c:strRef>
          </c:cat>
          <c:val>
            <c:numRef>
              <c:f>'Question 9'!$C$88:$C$102</c:f>
              <c:numCache>
                <c:formatCode>0.0</c:formatCode>
                <c:ptCount val="15"/>
                <c:pt idx="0">
                  <c:v>1.51</c:v>
                </c:pt>
                <c:pt idx="1">
                  <c:v>2.2200000000000002</c:v>
                </c:pt>
                <c:pt idx="2">
                  <c:v>2.2599999999999998</c:v>
                </c:pt>
                <c:pt idx="3">
                  <c:v>2.33</c:v>
                </c:pt>
                <c:pt idx="4">
                  <c:v>2.34</c:v>
                </c:pt>
                <c:pt idx="5">
                  <c:v>2.5299999999999998</c:v>
                </c:pt>
                <c:pt idx="6">
                  <c:v>2.5499999999999998</c:v>
                </c:pt>
                <c:pt idx="7">
                  <c:v>2.56</c:v>
                </c:pt>
                <c:pt idx="8">
                  <c:v>2.67</c:v>
                </c:pt>
                <c:pt idx="9">
                  <c:v>2.9</c:v>
                </c:pt>
                <c:pt idx="10">
                  <c:v>2.92</c:v>
                </c:pt>
                <c:pt idx="11">
                  <c:v>2.92</c:v>
                </c:pt>
                <c:pt idx="12">
                  <c:v>2.93</c:v>
                </c:pt>
                <c:pt idx="13">
                  <c:v>3.14</c:v>
                </c:pt>
                <c:pt idx="14">
                  <c:v>3.31</c:v>
                </c:pt>
              </c:numCache>
            </c:numRef>
          </c:val>
        </c:ser>
        <c:ser>
          <c:idx val="1"/>
          <c:order val="1"/>
          <c:tx>
            <c:strRef>
              <c:f>'Question 9'!$D$87</c:f>
              <c:strCache>
                <c:ptCount val="1"/>
                <c:pt idx="0">
                  <c:v>Random</c:v>
                </c:pt>
              </c:strCache>
            </c:strRef>
          </c:tx>
          <c:invertIfNegative val="0"/>
          <c:cat>
            <c:strRef>
              <c:f>'Question 9'!$B$88:$B$102</c:f>
              <c:strCache>
                <c:ptCount val="15"/>
                <c:pt idx="0">
                  <c:v>Advertising</c:v>
                </c:pt>
                <c:pt idx="1">
                  <c:v>How long job board has been in business</c:v>
                </c:pt>
                <c:pt idx="2">
                  <c:v>Site design</c:v>
                </c:pt>
                <c:pt idx="3">
                  <c:v>Ability for any employer to view my resume but without my name and contact information visible</c:v>
                </c:pt>
                <c:pt idx="4">
                  <c:v>Site contact information</c:v>
                </c:pt>
                <c:pt idx="5">
                  <c:v>Privacy policy</c:v>
                </c:pt>
                <c:pt idx="6">
                  <c:v>Number of jobs listed</c:v>
                </c:pt>
                <c:pt idx="7">
                  <c:v>Friend's/colleague's recommendation</c:v>
                </c:pt>
                <c:pt idx="8">
                  <c:v>Geographic focus</c:v>
                </c:pt>
                <c:pt idx="9">
                  <c:v>Ability for any employer to view my resume</c:v>
                </c:pt>
                <c:pt idx="10">
                  <c:v>Profession or industry focus</c:v>
                </c:pt>
                <c:pt idx="11">
                  <c:v>Reputation</c:v>
                </c:pt>
                <c:pt idx="12">
                  <c:v>Ease of use</c:v>
                </c:pt>
                <c:pt idx="13">
                  <c:v>Ability to control access to my resume</c:v>
                </c:pt>
                <c:pt idx="14">
                  <c:v>Quality of jobs listed</c:v>
                </c:pt>
              </c:strCache>
            </c:strRef>
          </c:cat>
          <c:val>
            <c:numRef>
              <c:f>'Question 9'!$D$88:$D$102</c:f>
              <c:numCache>
                <c:formatCode>0.0</c:formatCode>
                <c:ptCount val="15"/>
                <c:pt idx="0">
                  <c:v>2</c:v>
                </c:pt>
                <c:pt idx="1">
                  <c:v>2.6</c:v>
                </c:pt>
                <c:pt idx="2">
                  <c:v>2.4</c:v>
                </c:pt>
                <c:pt idx="3">
                  <c:v>3.1</c:v>
                </c:pt>
                <c:pt idx="4">
                  <c:v>2.7</c:v>
                </c:pt>
                <c:pt idx="5">
                  <c:v>2.7</c:v>
                </c:pt>
                <c:pt idx="6">
                  <c:v>2.9</c:v>
                </c:pt>
                <c:pt idx="7">
                  <c:v>2.4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2.9</c:v>
                </c:pt>
                <c:pt idx="13">
                  <c:v>3</c:v>
                </c:pt>
                <c:pt idx="14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709504"/>
        <c:axId val="398711040"/>
      </c:barChart>
      <c:catAx>
        <c:axId val="398709504"/>
        <c:scaling>
          <c:orientation val="minMax"/>
        </c:scaling>
        <c:delete val="0"/>
        <c:axPos val="l"/>
        <c:majorTickMark val="out"/>
        <c:minorTickMark val="none"/>
        <c:tickLblPos val="nextTo"/>
        <c:crossAx val="398711040"/>
        <c:crosses val="autoZero"/>
        <c:auto val="1"/>
        <c:lblAlgn val="ctr"/>
        <c:lblOffset val="100"/>
        <c:noMultiLvlLbl val="0"/>
      </c:catAx>
      <c:valAx>
        <c:axId val="398711040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398709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1" i="0" baseline="0" dirty="0">
                <a:solidFill>
                  <a:schemeClr val="bg2"/>
                </a:solidFill>
                <a:effectLst/>
              </a:rPr>
              <a:t>What were the primary ways you have used job boards in your career hunt?</a:t>
            </a:r>
            <a:endParaRPr lang="en-US" sz="1400" dirty="0">
              <a:solidFill>
                <a:schemeClr val="bg2"/>
              </a:solidFill>
              <a:effectLst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10'!$C$64</c:f>
              <c:strCache>
                <c:ptCount val="1"/>
                <c:pt idx="0">
                  <c:v>Active Skr</c:v>
                </c:pt>
              </c:strCache>
            </c:strRef>
          </c:tx>
          <c:invertIfNegative val="0"/>
          <c:cat>
            <c:strRef>
              <c:f>'Question 10'!$B$65:$B$74</c:f>
              <c:strCache>
                <c:ptCount val="10"/>
                <c:pt idx="0">
                  <c:v>Other</c:v>
                </c:pt>
                <c:pt idx="1">
                  <c:v>Network with other job seekers</c:v>
                </c:pt>
                <c:pt idx="2">
                  <c:v>Network with potential employers</c:v>
                </c:pt>
                <c:pt idx="3">
                  <c:v>Research jobs available in other geographic areas</c:v>
                </c:pt>
                <c:pt idx="4">
                  <c:v>Find career resources</c:v>
                </c:pt>
                <c:pt idx="5">
                  <c:v>Research salary information</c:v>
                </c:pt>
                <c:pt idx="6">
                  <c:v>Locate jobs - then apply via job board</c:v>
                </c:pt>
                <c:pt idx="7">
                  <c:v>Identify employers in my industry/profession</c:v>
                </c:pt>
                <c:pt idx="8">
                  <c:v>Research types of jobs available</c:v>
                </c:pt>
                <c:pt idx="9">
                  <c:v>Locate jobs - then apply directly on employer site</c:v>
                </c:pt>
              </c:strCache>
            </c:strRef>
          </c:cat>
          <c:val>
            <c:numRef>
              <c:f>'Question 10'!$C$65:$C$74</c:f>
              <c:numCache>
                <c:formatCode>0%</c:formatCode>
                <c:ptCount val="10"/>
                <c:pt idx="0">
                  <c:v>0.02</c:v>
                </c:pt>
                <c:pt idx="1">
                  <c:v>0.24</c:v>
                </c:pt>
                <c:pt idx="2">
                  <c:v>0.38</c:v>
                </c:pt>
                <c:pt idx="3">
                  <c:v>0.35</c:v>
                </c:pt>
                <c:pt idx="4">
                  <c:v>0.41</c:v>
                </c:pt>
                <c:pt idx="5">
                  <c:v>0.51</c:v>
                </c:pt>
                <c:pt idx="6">
                  <c:v>0.62</c:v>
                </c:pt>
                <c:pt idx="7">
                  <c:v>0.76</c:v>
                </c:pt>
                <c:pt idx="8">
                  <c:v>0.69</c:v>
                </c:pt>
                <c:pt idx="9">
                  <c:v>0.86</c:v>
                </c:pt>
              </c:numCache>
            </c:numRef>
          </c:val>
        </c:ser>
        <c:ser>
          <c:idx val="1"/>
          <c:order val="1"/>
          <c:tx>
            <c:strRef>
              <c:f>'Question 10'!$D$64</c:f>
              <c:strCache>
                <c:ptCount val="1"/>
                <c:pt idx="0">
                  <c:v>Random</c:v>
                </c:pt>
              </c:strCache>
            </c:strRef>
          </c:tx>
          <c:invertIfNegative val="0"/>
          <c:cat>
            <c:strRef>
              <c:f>'Question 10'!$B$65:$B$74</c:f>
              <c:strCache>
                <c:ptCount val="10"/>
                <c:pt idx="0">
                  <c:v>Other</c:v>
                </c:pt>
                <c:pt idx="1">
                  <c:v>Network with other job seekers</c:v>
                </c:pt>
                <c:pt idx="2">
                  <c:v>Network with potential employers</c:v>
                </c:pt>
                <c:pt idx="3">
                  <c:v>Research jobs available in other geographic areas</c:v>
                </c:pt>
                <c:pt idx="4">
                  <c:v>Find career resources</c:v>
                </c:pt>
                <c:pt idx="5">
                  <c:v>Research salary information</c:v>
                </c:pt>
                <c:pt idx="6">
                  <c:v>Locate jobs - then apply via job board</c:v>
                </c:pt>
                <c:pt idx="7">
                  <c:v>Identify employers in my industry/profession</c:v>
                </c:pt>
                <c:pt idx="8">
                  <c:v>Research types of jobs available</c:v>
                </c:pt>
                <c:pt idx="9">
                  <c:v>Locate jobs - then apply directly on employer site</c:v>
                </c:pt>
              </c:strCache>
            </c:strRef>
          </c:cat>
          <c:val>
            <c:numRef>
              <c:f>'Question 10'!$D$65:$D$74</c:f>
              <c:numCache>
                <c:formatCode>0%</c:formatCode>
                <c:ptCount val="10"/>
                <c:pt idx="0">
                  <c:v>5.0000000000000001E-3</c:v>
                </c:pt>
                <c:pt idx="1">
                  <c:v>0.14799999999999999</c:v>
                </c:pt>
                <c:pt idx="2">
                  <c:v>0.215</c:v>
                </c:pt>
                <c:pt idx="3">
                  <c:v>0.314</c:v>
                </c:pt>
                <c:pt idx="4">
                  <c:v>0.34399999999999997</c:v>
                </c:pt>
                <c:pt idx="5">
                  <c:v>0.44600000000000001</c:v>
                </c:pt>
                <c:pt idx="6">
                  <c:v>0.53400000000000003</c:v>
                </c:pt>
                <c:pt idx="7">
                  <c:v>0.60799999999999998</c:v>
                </c:pt>
                <c:pt idx="8">
                  <c:v>0.66700000000000004</c:v>
                </c:pt>
                <c:pt idx="9">
                  <c:v>0.71799999999999997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736768"/>
        <c:axId val="398754944"/>
      </c:barChart>
      <c:catAx>
        <c:axId val="398736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98754944"/>
        <c:crosses val="autoZero"/>
        <c:auto val="1"/>
        <c:lblAlgn val="ctr"/>
        <c:lblOffset val="100"/>
        <c:noMultiLvlLbl val="0"/>
      </c:catAx>
      <c:valAx>
        <c:axId val="3987549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987367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1" i="0" baseline="0" dirty="0">
                <a:solidFill>
                  <a:schemeClr val="bg2"/>
                </a:solidFill>
                <a:effectLst/>
              </a:rPr>
              <a:t>Which of the following social media tools or platforms have you used in some way to aid your career OR search for a job?</a:t>
            </a:r>
            <a:endParaRPr lang="en-US" sz="1400" dirty="0">
              <a:solidFill>
                <a:schemeClr val="bg2"/>
              </a:solidFill>
              <a:effectLst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12'!$C$76</c:f>
              <c:strCache>
                <c:ptCount val="1"/>
                <c:pt idx="0">
                  <c:v>Active Skrs</c:v>
                </c:pt>
              </c:strCache>
            </c:strRef>
          </c:tx>
          <c:invertIfNegative val="0"/>
          <c:cat>
            <c:strRef>
              <c:f>'Question 12'!$B$77:$B$92</c:f>
              <c:strCache>
                <c:ptCount val="16"/>
                <c:pt idx="0">
                  <c:v>MySpace</c:v>
                </c:pt>
                <c:pt idx="1">
                  <c:v>Orkut</c:v>
                </c:pt>
                <c:pt idx="2">
                  <c:v>Zing</c:v>
                </c:pt>
                <c:pt idx="3">
                  <c:v>GovLoop</c:v>
                </c:pt>
                <c:pt idx="4">
                  <c:v>FourSquare</c:v>
                </c:pt>
                <c:pt idx="5">
                  <c:v>Ning</c:v>
                </c:pt>
                <c:pt idx="6">
                  <c:v>Xing</c:v>
                </c:pt>
                <c:pt idx="7">
                  <c:v>StumbleUpon</c:v>
                </c:pt>
                <c:pt idx="8">
                  <c:v>Quora</c:v>
                </c:pt>
                <c:pt idx="9">
                  <c:v>Doostang</c:v>
                </c:pt>
                <c:pt idx="10">
                  <c:v>StartWire</c:v>
                </c:pt>
                <c:pt idx="11">
                  <c:v>Pinterest</c:v>
                </c:pt>
                <c:pt idx="12">
                  <c:v>Google+</c:v>
                </c:pt>
                <c:pt idx="13">
                  <c:v>Facebook</c:v>
                </c:pt>
                <c:pt idx="14">
                  <c:v>Twitter</c:v>
                </c:pt>
                <c:pt idx="15">
                  <c:v>LinkedIn</c:v>
                </c:pt>
              </c:strCache>
            </c:strRef>
          </c:cat>
          <c:val>
            <c:numRef>
              <c:f>'Question 12'!$C$77:$C$92</c:f>
              <c:numCache>
                <c:formatCode>0%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0.02</c:v>
                </c:pt>
                <c:pt idx="7">
                  <c:v>0.02</c:v>
                </c:pt>
                <c:pt idx="8">
                  <c:v>0.03</c:v>
                </c:pt>
                <c:pt idx="9">
                  <c:v>0.04</c:v>
                </c:pt>
                <c:pt idx="10">
                  <c:v>0.05</c:v>
                </c:pt>
                <c:pt idx="11">
                  <c:v>0.06</c:v>
                </c:pt>
                <c:pt idx="12">
                  <c:v>0.28999999999999998</c:v>
                </c:pt>
                <c:pt idx="13">
                  <c:v>0.38</c:v>
                </c:pt>
                <c:pt idx="14">
                  <c:v>0.38</c:v>
                </c:pt>
                <c:pt idx="15">
                  <c:v>0.93</c:v>
                </c:pt>
              </c:numCache>
            </c:numRef>
          </c:val>
        </c:ser>
        <c:ser>
          <c:idx val="1"/>
          <c:order val="1"/>
          <c:tx>
            <c:strRef>
              <c:f>'Question 12'!$D$76</c:f>
              <c:strCache>
                <c:ptCount val="1"/>
                <c:pt idx="0">
                  <c:v>Random</c:v>
                </c:pt>
              </c:strCache>
            </c:strRef>
          </c:tx>
          <c:invertIfNegative val="0"/>
          <c:cat>
            <c:strRef>
              <c:f>'Question 12'!$B$77:$B$92</c:f>
              <c:strCache>
                <c:ptCount val="16"/>
                <c:pt idx="0">
                  <c:v>MySpace</c:v>
                </c:pt>
                <c:pt idx="1">
                  <c:v>Orkut</c:v>
                </c:pt>
                <c:pt idx="2">
                  <c:v>Zing</c:v>
                </c:pt>
                <c:pt idx="3">
                  <c:v>GovLoop</c:v>
                </c:pt>
                <c:pt idx="4">
                  <c:v>FourSquare</c:v>
                </c:pt>
                <c:pt idx="5">
                  <c:v>Ning</c:v>
                </c:pt>
                <c:pt idx="6">
                  <c:v>Xing</c:v>
                </c:pt>
                <c:pt idx="7">
                  <c:v>StumbleUpon</c:v>
                </c:pt>
                <c:pt idx="8">
                  <c:v>Quora</c:v>
                </c:pt>
                <c:pt idx="9">
                  <c:v>Doostang</c:v>
                </c:pt>
                <c:pt idx="10">
                  <c:v>StartWire</c:v>
                </c:pt>
                <c:pt idx="11">
                  <c:v>Pinterest</c:v>
                </c:pt>
                <c:pt idx="12">
                  <c:v>Google+</c:v>
                </c:pt>
                <c:pt idx="13">
                  <c:v>Facebook</c:v>
                </c:pt>
                <c:pt idx="14">
                  <c:v>Twitter</c:v>
                </c:pt>
                <c:pt idx="15">
                  <c:v>LinkedIn</c:v>
                </c:pt>
              </c:strCache>
            </c:strRef>
          </c:cat>
          <c:val>
            <c:numRef>
              <c:f>'Question 12'!$D$77:$D$92</c:f>
              <c:numCache>
                <c:formatCode>0%</c:formatCode>
                <c:ptCount val="16"/>
                <c:pt idx="0">
                  <c:v>0.09</c:v>
                </c:pt>
                <c:pt idx="1">
                  <c:v>0.02</c:v>
                </c:pt>
                <c:pt idx="2">
                  <c:v>0.01</c:v>
                </c:pt>
                <c:pt idx="3">
                  <c:v>0.03</c:v>
                </c:pt>
                <c:pt idx="4">
                  <c:v>7.0000000000000007E-2</c:v>
                </c:pt>
                <c:pt idx="5">
                  <c:v>0.01</c:v>
                </c:pt>
                <c:pt idx="6">
                  <c:v>0.01</c:v>
                </c:pt>
                <c:pt idx="7">
                  <c:v>0.03</c:v>
                </c:pt>
                <c:pt idx="8">
                  <c:v>0.02</c:v>
                </c:pt>
                <c:pt idx="9">
                  <c:v>0.03</c:v>
                </c:pt>
                <c:pt idx="10">
                  <c:v>0.02</c:v>
                </c:pt>
                <c:pt idx="11">
                  <c:v>0.1</c:v>
                </c:pt>
                <c:pt idx="12">
                  <c:v>0.36</c:v>
                </c:pt>
                <c:pt idx="13">
                  <c:v>0.56999999999999995</c:v>
                </c:pt>
                <c:pt idx="14">
                  <c:v>0.18</c:v>
                </c:pt>
                <c:pt idx="15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776576"/>
        <c:axId val="398782464"/>
      </c:barChart>
      <c:catAx>
        <c:axId val="398776576"/>
        <c:scaling>
          <c:orientation val="minMax"/>
        </c:scaling>
        <c:delete val="0"/>
        <c:axPos val="l"/>
        <c:majorTickMark val="out"/>
        <c:minorTickMark val="none"/>
        <c:tickLblPos val="nextTo"/>
        <c:crossAx val="398782464"/>
        <c:crosses val="autoZero"/>
        <c:auto val="1"/>
        <c:lblAlgn val="ctr"/>
        <c:lblOffset val="100"/>
        <c:noMultiLvlLbl val="0"/>
      </c:catAx>
      <c:valAx>
        <c:axId val="39878246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98776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19'!$C$34</c:f>
              <c:strCache>
                <c:ptCount val="1"/>
                <c:pt idx="0">
                  <c:v>Active Skr</c:v>
                </c:pt>
              </c:strCache>
            </c:strRef>
          </c:tx>
          <c:invertIfNegative val="0"/>
          <c:cat>
            <c:strRef>
              <c:f>'Question 19'!$B$35:$B$39</c:f>
              <c:strCache>
                <c:ptCount val="5"/>
                <c:pt idx="0">
                  <c:v>15-22</c:v>
                </c:pt>
                <c:pt idx="1">
                  <c:v>23-35</c:v>
                </c:pt>
                <c:pt idx="2">
                  <c:v>36-50</c:v>
                </c:pt>
                <c:pt idx="3">
                  <c:v>51-65</c:v>
                </c:pt>
                <c:pt idx="4">
                  <c:v>Over 65</c:v>
                </c:pt>
              </c:strCache>
            </c:strRef>
          </c:cat>
          <c:val>
            <c:numRef>
              <c:f>'Question 19'!$C$35:$C$39</c:f>
              <c:numCache>
                <c:formatCode>0%</c:formatCode>
                <c:ptCount val="5"/>
                <c:pt idx="0">
                  <c:v>1.4E-2</c:v>
                </c:pt>
                <c:pt idx="1">
                  <c:v>0.105</c:v>
                </c:pt>
                <c:pt idx="2">
                  <c:v>0.33800000000000002</c:v>
                </c:pt>
                <c:pt idx="3">
                  <c:v>0.47599999999999998</c:v>
                </c:pt>
                <c:pt idx="4">
                  <c:v>6.2E-2</c:v>
                </c:pt>
              </c:numCache>
            </c:numRef>
          </c:val>
        </c:ser>
        <c:ser>
          <c:idx val="1"/>
          <c:order val="1"/>
          <c:tx>
            <c:strRef>
              <c:f>'Question 19'!$D$34</c:f>
              <c:strCache>
                <c:ptCount val="1"/>
                <c:pt idx="0">
                  <c:v>Random</c:v>
                </c:pt>
              </c:strCache>
            </c:strRef>
          </c:tx>
          <c:invertIfNegative val="0"/>
          <c:cat>
            <c:strRef>
              <c:f>'Question 19'!$B$35:$B$39</c:f>
              <c:strCache>
                <c:ptCount val="5"/>
                <c:pt idx="0">
                  <c:v>15-22</c:v>
                </c:pt>
                <c:pt idx="1">
                  <c:v>23-35</c:v>
                </c:pt>
                <c:pt idx="2">
                  <c:v>36-50</c:v>
                </c:pt>
                <c:pt idx="3">
                  <c:v>51-65</c:v>
                </c:pt>
                <c:pt idx="4">
                  <c:v>Over 65</c:v>
                </c:pt>
              </c:strCache>
            </c:strRef>
          </c:cat>
          <c:val>
            <c:numRef>
              <c:f>'Question 19'!$D$35:$D$39</c:f>
              <c:numCache>
                <c:formatCode>0%</c:formatCode>
                <c:ptCount val="5"/>
                <c:pt idx="0">
                  <c:v>0</c:v>
                </c:pt>
                <c:pt idx="1">
                  <c:v>0.24299999999999999</c:v>
                </c:pt>
                <c:pt idx="2">
                  <c:v>0.45899999999999996</c:v>
                </c:pt>
                <c:pt idx="3">
                  <c:v>0.29699999999999999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5175424"/>
        <c:axId val="395176960"/>
      </c:barChart>
      <c:catAx>
        <c:axId val="395175424"/>
        <c:scaling>
          <c:orientation val="minMax"/>
        </c:scaling>
        <c:delete val="0"/>
        <c:axPos val="l"/>
        <c:majorTickMark val="out"/>
        <c:minorTickMark val="none"/>
        <c:tickLblPos val="nextTo"/>
        <c:crossAx val="395176960"/>
        <c:crosses val="autoZero"/>
        <c:auto val="1"/>
        <c:lblAlgn val="ctr"/>
        <c:lblOffset val="100"/>
        <c:noMultiLvlLbl val="0"/>
      </c:catAx>
      <c:valAx>
        <c:axId val="39517696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951754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20'!$C$11</c:f>
              <c:strCache>
                <c:ptCount val="1"/>
                <c:pt idx="0">
                  <c:v>Active Skr</c:v>
                </c:pt>
              </c:strCache>
            </c:strRef>
          </c:tx>
          <c:invertIfNegative val="0"/>
          <c:cat>
            <c:strRef>
              <c:f>'Question 20'!$B$12:$B$14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Prefer not to say</c:v>
                </c:pt>
              </c:strCache>
            </c:strRef>
          </c:cat>
          <c:val>
            <c:numRef>
              <c:f>'Question 20'!$C$12:$C$14</c:f>
              <c:numCache>
                <c:formatCode>0%</c:formatCode>
                <c:ptCount val="3"/>
                <c:pt idx="0">
                  <c:v>0.48499999999999999</c:v>
                </c:pt>
                <c:pt idx="1">
                  <c:v>0.503</c:v>
                </c:pt>
                <c:pt idx="2">
                  <c:v>1.2E-2</c:v>
                </c:pt>
              </c:numCache>
            </c:numRef>
          </c:val>
        </c:ser>
        <c:ser>
          <c:idx val="1"/>
          <c:order val="1"/>
          <c:tx>
            <c:strRef>
              <c:f>'Question 20'!$D$11</c:f>
              <c:strCache>
                <c:ptCount val="1"/>
                <c:pt idx="0">
                  <c:v>Random</c:v>
                </c:pt>
              </c:strCache>
            </c:strRef>
          </c:tx>
          <c:invertIfNegative val="0"/>
          <c:cat>
            <c:strRef>
              <c:f>'Question 20'!$B$12:$B$14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Prefer not to say</c:v>
                </c:pt>
              </c:strCache>
            </c:strRef>
          </c:cat>
          <c:val>
            <c:numRef>
              <c:f>'Question 20'!$D$12:$D$14</c:f>
              <c:numCache>
                <c:formatCode>0%</c:formatCode>
                <c:ptCount val="3"/>
                <c:pt idx="0">
                  <c:v>0.38361638361638362</c:v>
                </c:pt>
                <c:pt idx="1">
                  <c:v>0.61438561438561434</c:v>
                </c:pt>
                <c:pt idx="2">
                  <c:v>1.998001998001998E-3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038144"/>
        <c:axId val="398039680"/>
      </c:barChart>
      <c:catAx>
        <c:axId val="398038144"/>
        <c:scaling>
          <c:orientation val="minMax"/>
        </c:scaling>
        <c:delete val="0"/>
        <c:axPos val="l"/>
        <c:majorTickMark val="out"/>
        <c:minorTickMark val="none"/>
        <c:tickLblPos val="nextTo"/>
        <c:crossAx val="398039680"/>
        <c:crosses val="autoZero"/>
        <c:auto val="1"/>
        <c:lblAlgn val="ctr"/>
        <c:lblOffset val="100"/>
        <c:noMultiLvlLbl val="0"/>
      </c:catAx>
      <c:valAx>
        <c:axId val="39803968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98038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>
                <a:solidFill>
                  <a:schemeClr val="bg2"/>
                </a:solidFill>
              </a:rPr>
              <a:t>When you last looked for a job, what types of platforms, tools, or sites did you typically use?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5'!$C$79</c:f>
              <c:strCache>
                <c:ptCount val="1"/>
                <c:pt idx="0">
                  <c:v>Active Skrs</c:v>
                </c:pt>
              </c:strCache>
            </c:strRef>
          </c:tx>
          <c:invertIfNegative val="0"/>
          <c:cat>
            <c:strRef>
              <c:f>'Question 5'!$B$80:$B$89</c:f>
              <c:strCache>
                <c:ptCount val="10"/>
                <c:pt idx="0">
                  <c:v>Newspaper ads</c:v>
                </c:pt>
                <c:pt idx="1">
                  <c:v>Search engines (i.e., Google, Yahoo!)</c:v>
                </c:pt>
                <c:pt idx="2">
                  <c:v>Local/regional/national govt. workforce sites</c:v>
                </c:pt>
                <c:pt idx="3">
                  <c:v>Niche job boards (i.e., Dice, SalesJobs)</c:v>
                </c:pt>
                <c:pt idx="4">
                  <c:v>Referrals from friends/colleagues</c:v>
                </c:pt>
                <c:pt idx="5">
                  <c:v>Social media (i.e., LinkedIn, Facebook)</c:v>
                </c:pt>
                <c:pt idx="6">
                  <c:v>Professional networks (online/offline)</c:v>
                </c:pt>
                <c:pt idx="7">
                  <c:v>General job boards (i.e., Monster, CareerBuilder)</c:v>
                </c:pt>
                <c:pt idx="8">
                  <c:v>Company career sites</c:v>
                </c:pt>
                <c:pt idx="9">
                  <c:v>Job search engines (i.e., Indeed, Simply Hired)</c:v>
                </c:pt>
              </c:strCache>
            </c:strRef>
          </c:cat>
          <c:val>
            <c:numRef>
              <c:f>'Question 5'!$C$80:$C$89</c:f>
              <c:numCache>
                <c:formatCode>0%</c:formatCode>
                <c:ptCount val="10"/>
                <c:pt idx="0">
                  <c:v>0.28000000000000003</c:v>
                </c:pt>
                <c:pt idx="1">
                  <c:v>0.33</c:v>
                </c:pt>
                <c:pt idx="2">
                  <c:v>0.34</c:v>
                </c:pt>
                <c:pt idx="3">
                  <c:v>0.4</c:v>
                </c:pt>
                <c:pt idx="4">
                  <c:v>0.62</c:v>
                </c:pt>
                <c:pt idx="5">
                  <c:v>0.65</c:v>
                </c:pt>
                <c:pt idx="6">
                  <c:v>0.67</c:v>
                </c:pt>
                <c:pt idx="7">
                  <c:v>0.67</c:v>
                </c:pt>
                <c:pt idx="8">
                  <c:v>0.7</c:v>
                </c:pt>
                <c:pt idx="9">
                  <c:v>0.74</c:v>
                </c:pt>
              </c:numCache>
            </c:numRef>
          </c:val>
        </c:ser>
        <c:ser>
          <c:idx val="1"/>
          <c:order val="1"/>
          <c:tx>
            <c:strRef>
              <c:f>'Question 5'!$D$79</c:f>
              <c:strCache>
                <c:ptCount val="1"/>
                <c:pt idx="0">
                  <c:v>Random</c:v>
                </c:pt>
              </c:strCache>
            </c:strRef>
          </c:tx>
          <c:invertIfNegative val="0"/>
          <c:cat>
            <c:strRef>
              <c:f>'Question 5'!$B$80:$B$89</c:f>
              <c:strCache>
                <c:ptCount val="10"/>
                <c:pt idx="0">
                  <c:v>Newspaper ads</c:v>
                </c:pt>
                <c:pt idx="1">
                  <c:v>Search engines (i.e., Google, Yahoo!)</c:v>
                </c:pt>
                <c:pt idx="2">
                  <c:v>Local/regional/national govt. workforce sites</c:v>
                </c:pt>
                <c:pt idx="3">
                  <c:v>Niche job boards (i.e., Dice, SalesJobs)</c:v>
                </c:pt>
                <c:pt idx="4">
                  <c:v>Referrals from friends/colleagues</c:v>
                </c:pt>
                <c:pt idx="5">
                  <c:v>Social media (i.e., LinkedIn, Facebook)</c:v>
                </c:pt>
                <c:pt idx="6">
                  <c:v>Professional networks (online/offline)</c:v>
                </c:pt>
                <c:pt idx="7">
                  <c:v>General job boards (i.e., Monster, CareerBuilder)</c:v>
                </c:pt>
                <c:pt idx="8">
                  <c:v>Company career sites</c:v>
                </c:pt>
                <c:pt idx="9">
                  <c:v>Job search engines (i.e., Indeed, Simply Hired)</c:v>
                </c:pt>
              </c:strCache>
            </c:strRef>
          </c:cat>
          <c:val>
            <c:numRef>
              <c:f>'Question 5'!$D$80:$D$89</c:f>
              <c:numCache>
                <c:formatCode>0%</c:formatCode>
                <c:ptCount val="10"/>
                <c:pt idx="0">
                  <c:v>0.45</c:v>
                </c:pt>
                <c:pt idx="1">
                  <c:v>0.51</c:v>
                </c:pt>
                <c:pt idx="2">
                  <c:v>0.3</c:v>
                </c:pt>
                <c:pt idx="3">
                  <c:v>0.21</c:v>
                </c:pt>
                <c:pt idx="4">
                  <c:v>0.39</c:v>
                </c:pt>
                <c:pt idx="5">
                  <c:v>0.28999999999999998</c:v>
                </c:pt>
                <c:pt idx="6">
                  <c:v>0.28000000000000003</c:v>
                </c:pt>
                <c:pt idx="7">
                  <c:v>0.59</c:v>
                </c:pt>
                <c:pt idx="8">
                  <c:v>0.4</c:v>
                </c:pt>
                <c:pt idx="9">
                  <c:v>0.49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336768"/>
        <c:axId val="398338304"/>
      </c:barChart>
      <c:catAx>
        <c:axId val="3983367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8338304"/>
        <c:crosses val="autoZero"/>
        <c:auto val="1"/>
        <c:lblAlgn val="ctr"/>
        <c:lblOffset val="100"/>
        <c:noMultiLvlLbl val="0"/>
      </c:catAx>
      <c:valAx>
        <c:axId val="39833830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983367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Please rate the following platforms, tools, or sites in terms of how important they were to you in your job search.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8736742976572375"/>
          <c:y val="0.31528386323697877"/>
          <c:w val="0.44383068435889961"/>
          <c:h val="0.56107407379632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'Question 6'!$C$78</c:f>
              <c:strCache>
                <c:ptCount val="1"/>
                <c:pt idx="0">
                  <c:v>Active skrs</c:v>
                </c:pt>
              </c:strCache>
            </c:strRef>
          </c:tx>
          <c:invertIfNegative val="0"/>
          <c:cat>
            <c:strRef>
              <c:f>'Question 6'!$B$79:$B$88</c:f>
              <c:strCache>
                <c:ptCount val="10"/>
                <c:pt idx="0">
                  <c:v>General job boards (i.e., Monster, CareerBuilder)</c:v>
                </c:pt>
                <c:pt idx="1">
                  <c:v>Niche job boards (i.e., Dice, SalesJobs)</c:v>
                </c:pt>
                <c:pt idx="2">
                  <c:v>Social media (i.e., LinkedIn, Facebook)</c:v>
                </c:pt>
                <c:pt idx="3">
                  <c:v>Job search engines (i.e., Indeed, Simply Hired)</c:v>
                </c:pt>
                <c:pt idx="4">
                  <c:v>Newspaper ads</c:v>
                </c:pt>
                <c:pt idx="5">
                  <c:v>Local/regional/national govt. workforce sites</c:v>
                </c:pt>
                <c:pt idx="6">
                  <c:v>Search engines (i.e., Google, Yahoo!)</c:v>
                </c:pt>
                <c:pt idx="7">
                  <c:v>Company career sites</c:v>
                </c:pt>
                <c:pt idx="8">
                  <c:v>Professional networks (online/offline)</c:v>
                </c:pt>
                <c:pt idx="9">
                  <c:v>Referrals from friends/colleages</c:v>
                </c:pt>
              </c:strCache>
            </c:strRef>
          </c:cat>
          <c:val>
            <c:numRef>
              <c:f>'Question 6'!$C$79:$C$88</c:f>
              <c:numCache>
                <c:formatCode>0.0</c:formatCode>
                <c:ptCount val="10"/>
                <c:pt idx="0">
                  <c:v>2.34</c:v>
                </c:pt>
                <c:pt idx="1">
                  <c:v>2.1</c:v>
                </c:pt>
                <c:pt idx="2">
                  <c:v>2.82</c:v>
                </c:pt>
                <c:pt idx="3">
                  <c:v>2.6</c:v>
                </c:pt>
                <c:pt idx="4">
                  <c:v>1.5</c:v>
                </c:pt>
                <c:pt idx="5">
                  <c:v>1.87</c:v>
                </c:pt>
                <c:pt idx="6">
                  <c:v>2.15</c:v>
                </c:pt>
                <c:pt idx="7">
                  <c:v>2.72</c:v>
                </c:pt>
                <c:pt idx="8">
                  <c:v>2.94</c:v>
                </c:pt>
                <c:pt idx="9">
                  <c:v>3.18</c:v>
                </c:pt>
              </c:numCache>
            </c:numRef>
          </c:val>
        </c:ser>
        <c:ser>
          <c:idx val="1"/>
          <c:order val="1"/>
          <c:tx>
            <c:strRef>
              <c:f>'Question 6'!$D$78</c:f>
              <c:strCache>
                <c:ptCount val="1"/>
                <c:pt idx="0">
                  <c:v>Random</c:v>
                </c:pt>
              </c:strCache>
            </c:strRef>
          </c:tx>
          <c:invertIfNegative val="0"/>
          <c:cat>
            <c:strRef>
              <c:f>'Question 6'!$B$79:$B$88</c:f>
              <c:strCache>
                <c:ptCount val="10"/>
                <c:pt idx="0">
                  <c:v>General job boards (i.e., Monster, CareerBuilder)</c:v>
                </c:pt>
                <c:pt idx="1">
                  <c:v>Niche job boards (i.e., Dice, SalesJobs)</c:v>
                </c:pt>
                <c:pt idx="2">
                  <c:v>Social media (i.e., LinkedIn, Facebook)</c:v>
                </c:pt>
                <c:pt idx="3">
                  <c:v>Job search engines (i.e., Indeed, Simply Hired)</c:v>
                </c:pt>
                <c:pt idx="4">
                  <c:v>Newspaper ads</c:v>
                </c:pt>
                <c:pt idx="5">
                  <c:v>Local/regional/national govt. workforce sites</c:v>
                </c:pt>
                <c:pt idx="6">
                  <c:v>Search engines (i.e., Google, Yahoo!)</c:v>
                </c:pt>
                <c:pt idx="7">
                  <c:v>Company career sites</c:v>
                </c:pt>
                <c:pt idx="8">
                  <c:v>Professional networks (online/offline)</c:v>
                </c:pt>
                <c:pt idx="9">
                  <c:v>Referrals from friends/colleages</c:v>
                </c:pt>
              </c:strCache>
            </c:strRef>
          </c:cat>
          <c:val>
            <c:numRef>
              <c:f>'Question 6'!$D$79:$D$88</c:f>
              <c:numCache>
                <c:formatCode>0.0</c:formatCode>
                <c:ptCount val="10"/>
                <c:pt idx="0">
                  <c:v>2.6</c:v>
                </c:pt>
                <c:pt idx="1">
                  <c:v>2.6</c:v>
                </c:pt>
                <c:pt idx="2">
                  <c:v>2.6</c:v>
                </c:pt>
                <c:pt idx="3">
                  <c:v>2.7</c:v>
                </c:pt>
                <c:pt idx="4">
                  <c:v>2.7</c:v>
                </c:pt>
                <c:pt idx="5">
                  <c:v>2.8</c:v>
                </c:pt>
                <c:pt idx="6">
                  <c:v>2.8</c:v>
                </c:pt>
                <c:pt idx="7">
                  <c:v>2.9</c:v>
                </c:pt>
                <c:pt idx="8">
                  <c:v>3</c:v>
                </c:pt>
                <c:pt idx="9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376320"/>
        <c:axId val="398382208"/>
      </c:barChart>
      <c:catAx>
        <c:axId val="398376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98382208"/>
        <c:crosses val="autoZero"/>
        <c:auto val="1"/>
        <c:lblAlgn val="ctr"/>
        <c:lblOffset val="100"/>
        <c:noMultiLvlLbl val="0"/>
      </c:catAx>
      <c:valAx>
        <c:axId val="398382208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3983763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7'!$B$39</c:f>
              <c:strCache>
                <c:ptCount val="1"/>
                <c:pt idx="0">
                  <c:v>Desktop computer</c:v>
                </c:pt>
              </c:strCache>
            </c:strRef>
          </c:tx>
          <c:invertIfNegative val="0"/>
          <c:cat>
            <c:strRef>
              <c:f>'Question 7'!$C$38:$F$38</c:f>
              <c:strCache>
                <c:ptCount val="4"/>
                <c:pt idx="0">
                  <c:v>Use all the time</c:v>
                </c:pt>
                <c:pt idx="1">
                  <c:v>Use frequently</c:v>
                </c:pt>
                <c:pt idx="2">
                  <c:v>Use infrequently</c:v>
                </c:pt>
                <c:pt idx="3">
                  <c:v>Rarely or never use</c:v>
                </c:pt>
              </c:strCache>
            </c:strRef>
          </c:cat>
          <c:val>
            <c:numRef>
              <c:f>'Question 7'!$C$39:$F$39</c:f>
              <c:numCache>
                <c:formatCode>0%</c:formatCode>
                <c:ptCount val="4"/>
                <c:pt idx="0">
                  <c:v>0.47111111111111109</c:v>
                </c:pt>
                <c:pt idx="1">
                  <c:v>0.16</c:v>
                </c:pt>
                <c:pt idx="2">
                  <c:v>0.11555555555555555</c:v>
                </c:pt>
                <c:pt idx="3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'Question 7'!$B$40</c:f>
              <c:strCache>
                <c:ptCount val="1"/>
                <c:pt idx="0">
                  <c:v>Laptop/netbook</c:v>
                </c:pt>
              </c:strCache>
            </c:strRef>
          </c:tx>
          <c:invertIfNegative val="0"/>
          <c:cat>
            <c:strRef>
              <c:f>'Question 7'!$C$38:$F$38</c:f>
              <c:strCache>
                <c:ptCount val="4"/>
                <c:pt idx="0">
                  <c:v>Use all the time</c:v>
                </c:pt>
                <c:pt idx="1">
                  <c:v>Use frequently</c:v>
                </c:pt>
                <c:pt idx="2">
                  <c:v>Use infrequently</c:v>
                </c:pt>
                <c:pt idx="3">
                  <c:v>Rarely or never use</c:v>
                </c:pt>
              </c:strCache>
            </c:strRef>
          </c:cat>
          <c:val>
            <c:numRef>
              <c:f>'Question 7'!$C$40:$F$40</c:f>
              <c:numCache>
                <c:formatCode>0%</c:formatCode>
                <c:ptCount val="4"/>
                <c:pt idx="0">
                  <c:v>0.57627118644067798</c:v>
                </c:pt>
                <c:pt idx="1">
                  <c:v>0.19915254237288135</c:v>
                </c:pt>
                <c:pt idx="2">
                  <c:v>8.8983050847457626E-2</c:v>
                </c:pt>
                <c:pt idx="3">
                  <c:v>0.13559322033898305</c:v>
                </c:pt>
              </c:numCache>
            </c:numRef>
          </c:val>
        </c:ser>
        <c:ser>
          <c:idx val="2"/>
          <c:order val="2"/>
          <c:tx>
            <c:strRef>
              <c:f>'Question 7'!$B$41</c:f>
              <c:strCache>
                <c:ptCount val="1"/>
                <c:pt idx="0">
                  <c:v>Tablet (iPad, etc.)</c:v>
                </c:pt>
              </c:strCache>
            </c:strRef>
          </c:tx>
          <c:invertIfNegative val="0"/>
          <c:cat>
            <c:strRef>
              <c:f>'Question 7'!$C$38:$F$38</c:f>
              <c:strCache>
                <c:ptCount val="4"/>
                <c:pt idx="0">
                  <c:v>Use all the time</c:v>
                </c:pt>
                <c:pt idx="1">
                  <c:v>Use frequently</c:v>
                </c:pt>
                <c:pt idx="2">
                  <c:v>Use infrequently</c:v>
                </c:pt>
                <c:pt idx="3">
                  <c:v>Rarely or never use</c:v>
                </c:pt>
              </c:strCache>
            </c:strRef>
          </c:cat>
          <c:val>
            <c:numRef>
              <c:f>'Question 7'!$C$41:$F$41</c:f>
              <c:numCache>
                <c:formatCode>0%</c:formatCode>
                <c:ptCount val="4"/>
                <c:pt idx="0">
                  <c:v>0.14351851851851852</c:v>
                </c:pt>
                <c:pt idx="1">
                  <c:v>0.1388888888888889</c:v>
                </c:pt>
                <c:pt idx="2">
                  <c:v>0.15277777777777779</c:v>
                </c:pt>
                <c:pt idx="3">
                  <c:v>0.56481481481481477</c:v>
                </c:pt>
              </c:numCache>
            </c:numRef>
          </c:val>
        </c:ser>
        <c:ser>
          <c:idx val="3"/>
          <c:order val="3"/>
          <c:tx>
            <c:strRef>
              <c:f>'Question 7'!$B$42</c:f>
              <c:strCache>
                <c:ptCount val="1"/>
                <c:pt idx="0">
                  <c:v>Cell phone</c:v>
                </c:pt>
              </c:strCache>
            </c:strRef>
          </c:tx>
          <c:invertIfNegative val="0"/>
          <c:cat>
            <c:strRef>
              <c:f>'Question 7'!$C$38:$F$38</c:f>
              <c:strCache>
                <c:ptCount val="4"/>
                <c:pt idx="0">
                  <c:v>Use all the time</c:v>
                </c:pt>
                <c:pt idx="1">
                  <c:v>Use frequently</c:v>
                </c:pt>
                <c:pt idx="2">
                  <c:v>Use infrequently</c:v>
                </c:pt>
                <c:pt idx="3">
                  <c:v>Rarely or never use</c:v>
                </c:pt>
              </c:strCache>
            </c:strRef>
          </c:cat>
          <c:val>
            <c:numRef>
              <c:f>'Question 7'!$C$42:$F$42</c:f>
              <c:numCache>
                <c:formatCode>0%</c:formatCode>
                <c:ptCount val="4"/>
                <c:pt idx="0">
                  <c:v>0.2914798206278027</c:v>
                </c:pt>
                <c:pt idx="1">
                  <c:v>0.22869955156950672</c:v>
                </c:pt>
                <c:pt idx="2">
                  <c:v>0.19282511210762332</c:v>
                </c:pt>
                <c:pt idx="3">
                  <c:v>0.28699551569506726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128640"/>
        <c:axId val="398130176"/>
      </c:barChart>
      <c:catAx>
        <c:axId val="398128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98130176"/>
        <c:crossesAt val="0"/>
        <c:auto val="1"/>
        <c:lblAlgn val="ctr"/>
        <c:lblOffset val="100"/>
        <c:noMultiLvlLbl val="0"/>
      </c:catAx>
      <c:valAx>
        <c:axId val="398130176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981286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92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[1]Sheet1!$F$43</c:f>
              <c:strCache>
                <c:ptCount val="1"/>
                <c:pt idx="0">
                  <c:v>Desktop computer</c:v>
                </c:pt>
              </c:strCache>
            </c:strRef>
          </c:tx>
          <c:invertIfNegative val="0"/>
          <c:cat>
            <c:strRef>
              <c:f>[1]Sheet1!$G$42:$J$42</c:f>
              <c:strCache>
                <c:ptCount val="4"/>
                <c:pt idx="0">
                  <c:v>Use all the time</c:v>
                </c:pt>
                <c:pt idx="1">
                  <c:v>Use frequently</c:v>
                </c:pt>
                <c:pt idx="2">
                  <c:v>Use infrequently</c:v>
                </c:pt>
                <c:pt idx="3">
                  <c:v>Rarely or never use</c:v>
                </c:pt>
              </c:strCache>
            </c:strRef>
          </c:cat>
          <c:val>
            <c:numRef>
              <c:f>[1]Sheet1!$G$43:$J$43</c:f>
              <c:numCache>
                <c:formatCode>General</c:formatCode>
                <c:ptCount val="4"/>
                <c:pt idx="0">
                  <c:v>0.17799999999999999</c:v>
                </c:pt>
                <c:pt idx="1">
                  <c:v>0.34899999999999998</c:v>
                </c:pt>
                <c:pt idx="2">
                  <c:v>0.20100000000000001</c:v>
                </c:pt>
                <c:pt idx="3">
                  <c:v>0.27200000000000002</c:v>
                </c:pt>
              </c:numCache>
            </c:numRef>
          </c:val>
        </c:ser>
        <c:ser>
          <c:idx val="1"/>
          <c:order val="1"/>
          <c:tx>
            <c:strRef>
              <c:f>[1]Sheet1!$F$44</c:f>
              <c:strCache>
                <c:ptCount val="1"/>
                <c:pt idx="0">
                  <c:v>Laptop/netbook</c:v>
                </c:pt>
              </c:strCache>
            </c:strRef>
          </c:tx>
          <c:invertIfNegative val="0"/>
          <c:cat>
            <c:strRef>
              <c:f>[1]Sheet1!$G$42:$J$42</c:f>
              <c:strCache>
                <c:ptCount val="4"/>
                <c:pt idx="0">
                  <c:v>Use all the time</c:v>
                </c:pt>
                <c:pt idx="1">
                  <c:v>Use frequently</c:v>
                </c:pt>
                <c:pt idx="2">
                  <c:v>Use infrequently</c:v>
                </c:pt>
                <c:pt idx="3">
                  <c:v>Rarely or never use</c:v>
                </c:pt>
              </c:strCache>
            </c:strRef>
          </c:cat>
          <c:val>
            <c:numRef>
              <c:f>[1]Sheet1!$G$44:$J$44</c:f>
              <c:numCache>
                <c:formatCode>General</c:formatCode>
                <c:ptCount val="4"/>
                <c:pt idx="0">
                  <c:v>0.2</c:v>
                </c:pt>
                <c:pt idx="1">
                  <c:v>0.38900000000000001</c:v>
                </c:pt>
                <c:pt idx="2">
                  <c:v>0.14299999999999999</c:v>
                </c:pt>
                <c:pt idx="3">
                  <c:v>0.26800000000000002</c:v>
                </c:pt>
              </c:numCache>
            </c:numRef>
          </c:val>
        </c:ser>
        <c:ser>
          <c:idx val="2"/>
          <c:order val="2"/>
          <c:tx>
            <c:strRef>
              <c:f>[1]Sheet1!$F$45</c:f>
              <c:strCache>
                <c:ptCount val="1"/>
                <c:pt idx="0">
                  <c:v>Tablet (iPad, etc.)</c:v>
                </c:pt>
              </c:strCache>
            </c:strRef>
          </c:tx>
          <c:invertIfNegative val="0"/>
          <c:cat>
            <c:strRef>
              <c:f>[1]Sheet1!$G$42:$J$42</c:f>
              <c:strCache>
                <c:ptCount val="4"/>
                <c:pt idx="0">
                  <c:v>Use all the time</c:v>
                </c:pt>
                <c:pt idx="1">
                  <c:v>Use frequently</c:v>
                </c:pt>
                <c:pt idx="2">
                  <c:v>Use infrequently</c:v>
                </c:pt>
                <c:pt idx="3">
                  <c:v>Rarely or never use</c:v>
                </c:pt>
              </c:strCache>
            </c:strRef>
          </c:cat>
          <c:val>
            <c:numRef>
              <c:f>[1]Sheet1!$G$45:$J$45</c:f>
              <c:numCache>
                <c:formatCode>General</c:formatCode>
                <c:ptCount val="4"/>
                <c:pt idx="0">
                  <c:v>0.05</c:v>
                </c:pt>
                <c:pt idx="1">
                  <c:v>0.21</c:v>
                </c:pt>
                <c:pt idx="2">
                  <c:v>0.161</c:v>
                </c:pt>
                <c:pt idx="3">
                  <c:v>0.57999999999999996</c:v>
                </c:pt>
              </c:numCache>
            </c:numRef>
          </c:val>
        </c:ser>
        <c:ser>
          <c:idx val="3"/>
          <c:order val="3"/>
          <c:tx>
            <c:strRef>
              <c:f>[1]Sheet1!$F$46</c:f>
              <c:strCache>
                <c:ptCount val="1"/>
                <c:pt idx="0">
                  <c:v>Cell phone</c:v>
                </c:pt>
              </c:strCache>
            </c:strRef>
          </c:tx>
          <c:invertIfNegative val="0"/>
          <c:cat>
            <c:strRef>
              <c:f>[1]Sheet1!$G$42:$J$42</c:f>
              <c:strCache>
                <c:ptCount val="4"/>
                <c:pt idx="0">
                  <c:v>Use all the time</c:v>
                </c:pt>
                <c:pt idx="1">
                  <c:v>Use frequently</c:v>
                </c:pt>
                <c:pt idx="2">
                  <c:v>Use infrequently</c:v>
                </c:pt>
                <c:pt idx="3">
                  <c:v>Rarely or never use</c:v>
                </c:pt>
              </c:strCache>
            </c:strRef>
          </c:cat>
          <c:val>
            <c:numRef>
              <c:f>[1]Sheet1!$G$46:$J$46</c:f>
              <c:numCache>
                <c:formatCode>General</c:formatCode>
                <c:ptCount val="4"/>
                <c:pt idx="0">
                  <c:v>6.5000000000000002E-2</c:v>
                </c:pt>
                <c:pt idx="1">
                  <c:v>0.218</c:v>
                </c:pt>
                <c:pt idx="2">
                  <c:v>0.184</c:v>
                </c:pt>
                <c:pt idx="3">
                  <c:v>0.53300000000000003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165888"/>
        <c:axId val="398167424"/>
      </c:barChart>
      <c:catAx>
        <c:axId val="398165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98167424"/>
        <c:crosses val="autoZero"/>
        <c:auto val="1"/>
        <c:lblAlgn val="ctr"/>
        <c:lblOffset val="100"/>
        <c:noMultiLvlLbl val="0"/>
      </c:catAx>
      <c:valAx>
        <c:axId val="398167424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398165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8'!$B$46</c:f>
              <c:strCache>
                <c:ptCount val="1"/>
                <c:pt idx="0">
                  <c:v>Desktop computer</c:v>
                </c:pt>
              </c:strCache>
            </c:strRef>
          </c:tx>
          <c:invertIfNegative val="0"/>
          <c:cat>
            <c:strRef>
              <c:f>'Question 8'!$C$45:$F$45</c:f>
              <c:strCache>
                <c:ptCount val="4"/>
                <c:pt idx="0">
                  <c:v>Research employers</c:v>
                </c:pt>
                <c:pt idx="1">
                  <c:v>Create resume/profile</c:v>
                </c:pt>
                <c:pt idx="2">
                  <c:v>Search for jobs</c:v>
                </c:pt>
                <c:pt idx="3">
                  <c:v>Apply for jobs</c:v>
                </c:pt>
              </c:strCache>
            </c:strRef>
          </c:cat>
          <c:val>
            <c:numRef>
              <c:f>'Question 8'!$C$46:$F$46</c:f>
              <c:numCache>
                <c:formatCode>0%</c:formatCode>
                <c:ptCount val="4"/>
                <c:pt idx="0">
                  <c:v>0.6383928571428571</c:v>
                </c:pt>
                <c:pt idx="1">
                  <c:v>0.6339285714285714</c:v>
                </c:pt>
                <c:pt idx="2">
                  <c:v>0.5982142857142857</c:v>
                </c:pt>
                <c:pt idx="3">
                  <c:v>0.5892857142857143</c:v>
                </c:pt>
              </c:numCache>
            </c:numRef>
          </c:val>
        </c:ser>
        <c:ser>
          <c:idx val="1"/>
          <c:order val="1"/>
          <c:tx>
            <c:strRef>
              <c:f>'Question 8'!$B$47</c:f>
              <c:strCache>
                <c:ptCount val="1"/>
                <c:pt idx="0">
                  <c:v>Laptop/netbook</c:v>
                </c:pt>
              </c:strCache>
            </c:strRef>
          </c:tx>
          <c:invertIfNegative val="0"/>
          <c:cat>
            <c:strRef>
              <c:f>'Question 8'!$C$45:$F$45</c:f>
              <c:strCache>
                <c:ptCount val="4"/>
                <c:pt idx="0">
                  <c:v>Research employers</c:v>
                </c:pt>
                <c:pt idx="1">
                  <c:v>Create resume/profile</c:v>
                </c:pt>
                <c:pt idx="2">
                  <c:v>Search for jobs</c:v>
                </c:pt>
                <c:pt idx="3">
                  <c:v>Apply for jobs</c:v>
                </c:pt>
              </c:strCache>
            </c:strRef>
          </c:cat>
          <c:val>
            <c:numRef>
              <c:f>'Question 8'!$C$47:$F$47</c:f>
              <c:numCache>
                <c:formatCode>0%</c:formatCode>
                <c:ptCount val="4"/>
                <c:pt idx="0">
                  <c:v>0.74248927038626611</c:v>
                </c:pt>
                <c:pt idx="1">
                  <c:v>0.64377682403433478</c:v>
                </c:pt>
                <c:pt idx="2">
                  <c:v>0.72103004291845496</c:v>
                </c:pt>
                <c:pt idx="3">
                  <c:v>0.66523605150214593</c:v>
                </c:pt>
              </c:numCache>
            </c:numRef>
          </c:val>
        </c:ser>
        <c:ser>
          <c:idx val="2"/>
          <c:order val="2"/>
          <c:tx>
            <c:strRef>
              <c:f>'Question 8'!$B$48</c:f>
              <c:strCache>
                <c:ptCount val="1"/>
                <c:pt idx="0">
                  <c:v>Tablet (iPad, etc.)</c:v>
                </c:pt>
              </c:strCache>
            </c:strRef>
          </c:tx>
          <c:invertIfNegative val="0"/>
          <c:cat>
            <c:strRef>
              <c:f>'Question 8'!$C$45:$F$45</c:f>
              <c:strCache>
                <c:ptCount val="4"/>
                <c:pt idx="0">
                  <c:v>Research employers</c:v>
                </c:pt>
                <c:pt idx="1">
                  <c:v>Create resume/profile</c:v>
                </c:pt>
                <c:pt idx="2">
                  <c:v>Search for jobs</c:v>
                </c:pt>
                <c:pt idx="3">
                  <c:v>Apply for jobs</c:v>
                </c:pt>
              </c:strCache>
            </c:strRef>
          </c:cat>
          <c:val>
            <c:numRef>
              <c:f>'Question 8'!$C$48:$F$48</c:f>
              <c:numCache>
                <c:formatCode>0%</c:formatCode>
                <c:ptCount val="4"/>
                <c:pt idx="0">
                  <c:v>0.25480769230769229</c:v>
                </c:pt>
                <c:pt idx="1">
                  <c:v>7.6923076923076927E-2</c:v>
                </c:pt>
                <c:pt idx="2">
                  <c:v>0.32211538461538464</c:v>
                </c:pt>
                <c:pt idx="3">
                  <c:v>0.10096153846153846</c:v>
                </c:pt>
              </c:numCache>
            </c:numRef>
          </c:val>
        </c:ser>
        <c:ser>
          <c:idx val="3"/>
          <c:order val="3"/>
          <c:tx>
            <c:strRef>
              <c:f>'Question 8'!$B$49</c:f>
              <c:strCache>
                <c:ptCount val="1"/>
                <c:pt idx="0">
                  <c:v>Cell phone</c:v>
                </c:pt>
              </c:strCache>
            </c:strRef>
          </c:tx>
          <c:invertIfNegative val="0"/>
          <c:cat>
            <c:strRef>
              <c:f>'Question 8'!$C$45:$F$45</c:f>
              <c:strCache>
                <c:ptCount val="4"/>
                <c:pt idx="0">
                  <c:v>Research employers</c:v>
                </c:pt>
                <c:pt idx="1">
                  <c:v>Create resume/profile</c:v>
                </c:pt>
                <c:pt idx="2">
                  <c:v>Search for jobs</c:v>
                </c:pt>
                <c:pt idx="3">
                  <c:v>Apply for jobs</c:v>
                </c:pt>
              </c:strCache>
            </c:strRef>
          </c:cat>
          <c:val>
            <c:numRef>
              <c:f>'Question 8'!$C$49:$F$49</c:f>
              <c:numCache>
                <c:formatCode>0%</c:formatCode>
                <c:ptCount val="4"/>
                <c:pt idx="0">
                  <c:v>0.30373831775700932</c:v>
                </c:pt>
                <c:pt idx="1">
                  <c:v>2.8037383177570093E-2</c:v>
                </c:pt>
                <c:pt idx="2">
                  <c:v>0.42990654205607476</c:v>
                </c:pt>
                <c:pt idx="3">
                  <c:v>0.13084112149532709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272768"/>
        <c:axId val="398274560"/>
      </c:barChart>
      <c:catAx>
        <c:axId val="398272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98274560"/>
        <c:crosses val="autoZero"/>
        <c:auto val="1"/>
        <c:lblAlgn val="ctr"/>
        <c:lblOffset val="100"/>
        <c:noMultiLvlLbl val="0"/>
      </c:catAx>
      <c:valAx>
        <c:axId val="39827456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982727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13'!$C$57</c:f>
              <c:strCache>
                <c:ptCount val="1"/>
                <c:pt idx="0">
                  <c:v>Response Percent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'Question 13'!$B$58:$B$70</c:f>
              <c:strCache>
                <c:ptCount val="13"/>
                <c:pt idx="0">
                  <c:v>Facebook</c:v>
                </c:pt>
                <c:pt idx="1">
                  <c:v>Other social media not otherwise specified</c:v>
                </c:pt>
                <c:pt idx="2">
                  <c:v>Twitter</c:v>
                </c:pt>
                <c:pt idx="3">
                  <c:v>Other (please specify)</c:v>
                </c:pt>
                <c:pt idx="4">
                  <c:v>Niche job board</c:v>
                </c:pt>
                <c:pt idx="5">
                  <c:v>Job fair</c:v>
                </c:pt>
                <c:pt idx="6">
                  <c:v>Job aggregator (Indeed, SimplyHired, etc.)</c:v>
                </c:pt>
                <c:pt idx="7">
                  <c:v>General job board (Monster, etc.)</c:v>
                </c:pt>
                <c:pt idx="8">
                  <c:v>Newspaper ad</c:v>
                </c:pt>
                <c:pt idx="9">
                  <c:v>LinkedIn</c:v>
                </c:pt>
                <c:pt idx="10">
                  <c:v>Company website</c:v>
                </c:pt>
                <c:pt idx="11">
                  <c:v>Recruiting or staffing firm</c:v>
                </c:pt>
                <c:pt idx="12">
                  <c:v>Referral from a friend or colleague</c:v>
                </c:pt>
              </c:strCache>
            </c:strRef>
          </c:cat>
          <c:val>
            <c:numRef>
              <c:f>'Question 13'!$C$58:$C$70</c:f>
              <c:numCache>
                <c:formatCode>0%</c:formatCode>
                <c:ptCount val="13"/>
                <c:pt idx="0">
                  <c:v>0.04</c:v>
                </c:pt>
                <c:pt idx="1">
                  <c:v>0.04</c:v>
                </c:pt>
                <c:pt idx="2">
                  <c:v>7.0000000000000007E-2</c:v>
                </c:pt>
                <c:pt idx="3">
                  <c:v>7.0000000000000007E-2</c:v>
                </c:pt>
                <c:pt idx="4">
                  <c:v>0.15</c:v>
                </c:pt>
                <c:pt idx="5">
                  <c:v>0.15</c:v>
                </c:pt>
                <c:pt idx="6">
                  <c:v>0.25</c:v>
                </c:pt>
                <c:pt idx="7">
                  <c:v>0.31</c:v>
                </c:pt>
                <c:pt idx="8">
                  <c:v>0.32</c:v>
                </c:pt>
                <c:pt idx="9">
                  <c:v>0.34</c:v>
                </c:pt>
                <c:pt idx="10">
                  <c:v>0.42</c:v>
                </c:pt>
                <c:pt idx="11">
                  <c:v>0.5</c:v>
                </c:pt>
                <c:pt idx="12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661120"/>
        <c:axId val="398662656"/>
      </c:barChart>
      <c:catAx>
        <c:axId val="398661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98662656"/>
        <c:crosses val="autoZero"/>
        <c:auto val="1"/>
        <c:lblAlgn val="ctr"/>
        <c:lblOffset val="100"/>
        <c:noMultiLvlLbl val="0"/>
      </c:catAx>
      <c:valAx>
        <c:axId val="39866265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98661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093C3-C112-9D4D-8529-552356CAC79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6DEB9-8C2A-CB4E-80CF-E1C48A67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92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7016F-0B63-A846-BD04-8FAE99476758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99CB5-9011-6445-AE61-EF087795B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178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99CB5-9011-6445-AE61-EF087795B2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2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913710" y="2011684"/>
            <a:ext cx="7561144" cy="680849"/>
          </a:xfrm>
        </p:spPr>
        <p:txBody>
          <a:bodyPr tIns="0" bIns="0">
            <a:normAutofit/>
          </a:bodyPr>
          <a:lstStyle>
            <a:lvl1pPr algn="l"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1" y="2692533"/>
            <a:ext cx="7560453" cy="345777"/>
          </a:xfrm>
        </p:spPr>
        <p:txBody>
          <a:bodyPr tIns="0" bIns="0"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466901"/>
            <a:ext cx="7560452" cy="346091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Job Board Doctor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15094" y="4068962"/>
            <a:ext cx="3168029" cy="286767"/>
          </a:xfrm>
        </p:spPr>
        <p:txBody>
          <a:bodyPr tIns="0" bIns="0">
            <a:normAutofit/>
          </a:bodyPr>
          <a:lstStyle>
            <a:lvl1pPr marL="0" indent="0">
              <a:buNone/>
              <a:defRPr sz="1800" baseline="0">
                <a:solidFill>
                  <a:srgbClr val="5E727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December 5, 2013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15094" y="4355729"/>
            <a:ext cx="3168029" cy="242355"/>
          </a:xfrm>
        </p:spPr>
        <p:txBody>
          <a:bodyPr tIns="0" bIns="0">
            <a:noAutofit/>
          </a:bodyPr>
          <a:lstStyle>
            <a:lvl1pPr marL="0" indent="0">
              <a:buNone/>
              <a:defRPr sz="1600" baseline="0">
                <a:solidFill>
                  <a:srgbClr val="5E727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2137387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764344" y="2961184"/>
            <a:ext cx="4710510" cy="621469"/>
          </a:xfrm>
        </p:spPr>
        <p:txBody>
          <a:bodyPr tIns="0" bIns="0">
            <a:noAutofit/>
          </a:bodyPr>
          <a:lstStyle>
            <a:lvl1pPr algn="l">
              <a:defRPr sz="4000" b="1">
                <a:solidFill>
                  <a:srgbClr val="F81117"/>
                </a:solidFill>
              </a:defRPr>
            </a:lvl1pPr>
          </a:lstStyle>
          <a:p>
            <a:r>
              <a:rPr lang="en-US" dirty="0" smtClean="0"/>
              <a:t>EDIT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764344" y="3582653"/>
            <a:ext cx="4710510" cy="345777"/>
          </a:xfrm>
        </p:spPr>
        <p:txBody>
          <a:bodyPr tIns="0" bIns="0">
            <a:noAutofit/>
          </a:bodyPr>
          <a:lstStyle>
            <a:lvl1pPr marL="0" indent="0">
              <a:buNone/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466901"/>
            <a:ext cx="7560452" cy="346091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company name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016051" y="1270163"/>
            <a:ext cx="2518069" cy="2518069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Click on icon to 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53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914402" y="1803966"/>
            <a:ext cx="7560452" cy="1216561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F81117"/>
                </a:solidFill>
              </a:defRPr>
            </a:lvl1pPr>
          </a:lstStyle>
          <a:p>
            <a:r>
              <a:rPr lang="en-US" dirty="0" smtClean="0"/>
              <a:t>Edit title 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466901"/>
            <a:ext cx="7560452" cy="346091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company name</a:t>
            </a:r>
          </a:p>
        </p:txBody>
      </p:sp>
    </p:spTree>
    <p:extLst>
      <p:ext uri="{BB962C8B-B14F-4D97-AF65-F5344CB8AC3E}">
        <p14:creationId xmlns:p14="http://schemas.microsoft.com/office/powerpoint/2010/main" val="2024054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690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93562" y="158750"/>
            <a:ext cx="8352588" cy="403225"/>
          </a:xfrm>
        </p:spPr>
        <p:txBody>
          <a:bodyPr tIns="0" bIns="0">
            <a:noAutofit/>
          </a:bodyPr>
          <a:lstStyle>
            <a:lvl1pPr algn="ctr">
              <a:defRPr sz="3000" b="1">
                <a:solidFill>
                  <a:srgbClr val="F81117"/>
                </a:solidFill>
              </a:defRPr>
            </a:lvl1pPr>
          </a:lstStyle>
          <a:p>
            <a:r>
              <a:rPr lang="en-US" dirty="0" smtClean="0"/>
              <a:t>CLICK TO EDIT TITLE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93562" y="1398709"/>
            <a:ext cx="8352588" cy="311008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8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93562" y="565149"/>
            <a:ext cx="8352588" cy="262321"/>
          </a:xfrm>
        </p:spPr>
        <p:txBody>
          <a:bodyPr tIns="0" bIns="0">
            <a:noAutofit/>
          </a:bodyPr>
          <a:lstStyle>
            <a:lvl1pPr marL="0" indent="0" algn="ctr"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8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2550" y="475677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Open Sans"/>
                <a:cs typeface="Open Sans"/>
              </a:defRPr>
            </a:lvl1pPr>
          </a:lstStyle>
          <a:p>
            <a:fld id="{2FBE254E-1969-3649-B4EE-1476A675B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62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93562" y="1398709"/>
            <a:ext cx="8352588" cy="3110082"/>
          </a:xfr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Clr>
                <a:schemeClr val="accent3"/>
              </a:buClr>
              <a:buFont typeface="Arial"/>
              <a:buChar char="•"/>
              <a:defRPr sz="1400" b="0"/>
            </a:lvl1pPr>
            <a:lvl2pPr marL="628650" indent="-171450">
              <a:buFont typeface="Arial"/>
              <a:buChar char="•"/>
              <a:defRPr sz="1400"/>
            </a:lvl2pPr>
            <a:lvl3pPr marL="1085850" indent="-171450">
              <a:buFont typeface="Arial"/>
              <a:buChar char="•"/>
              <a:defRPr sz="1200"/>
            </a:lvl3pPr>
            <a:lvl4pPr marL="1543050" indent="-171450">
              <a:buFont typeface="Arial"/>
              <a:buChar char="•"/>
              <a:defRPr sz="1000"/>
            </a:lvl4pPr>
            <a:lvl5pPr marL="2000250" indent="-171450">
              <a:buFont typeface="Arial"/>
              <a:buChar char="•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2550" y="475677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Open Sans"/>
                <a:cs typeface="Open Sans"/>
              </a:defRPr>
            </a:lvl1pPr>
          </a:lstStyle>
          <a:p>
            <a:fld id="{2FBE254E-1969-3649-B4EE-1476A675BD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9"/>
          <p:cNvSpPr>
            <a:spLocks noGrp="1"/>
          </p:cNvSpPr>
          <p:nvPr>
            <p:ph type="title" hasCustomPrompt="1"/>
          </p:nvPr>
        </p:nvSpPr>
        <p:spPr>
          <a:xfrm>
            <a:off x="393562" y="158750"/>
            <a:ext cx="8352588" cy="403225"/>
          </a:xfrm>
        </p:spPr>
        <p:txBody>
          <a:bodyPr tIns="0" bIns="0">
            <a:noAutofit/>
          </a:bodyPr>
          <a:lstStyle>
            <a:lvl1pPr algn="ctr">
              <a:defRPr sz="3000" b="1">
                <a:solidFill>
                  <a:srgbClr val="F81117"/>
                </a:solidFill>
              </a:defRPr>
            </a:lvl1pPr>
          </a:lstStyle>
          <a:p>
            <a:r>
              <a:rPr lang="en-US" dirty="0" smtClean="0"/>
              <a:t>CLICK TO EDIT TITLE 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93562" y="565149"/>
            <a:ext cx="8352588" cy="262321"/>
          </a:xfrm>
        </p:spPr>
        <p:txBody>
          <a:bodyPr tIns="0" bIns="0">
            <a:noAutofit/>
          </a:bodyPr>
          <a:lstStyle>
            <a:lvl1pPr marL="0" indent="0" algn="ctr"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9113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93562" y="1398709"/>
            <a:ext cx="5060493" cy="311008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8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2550" y="475677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Open Sans"/>
                <a:cs typeface="Open Sans"/>
              </a:defRPr>
            </a:lvl1pPr>
          </a:lstStyle>
          <a:p>
            <a:fld id="{2FBE254E-1969-3649-B4EE-1476A675BD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811238" y="1547194"/>
            <a:ext cx="2834017" cy="28340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5894786" y="1622789"/>
            <a:ext cx="2679252" cy="267925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973588" y="1703361"/>
            <a:ext cx="2518069" cy="2518069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Click on icon to insert picture here</a:t>
            </a:r>
            <a:endParaRPr lang="en-US" dirty="0"/>
          </a:p>
        </p:txBody>
      </p:sp>
      <p:sp>
        <p:nvSpPr>
          <p:cNvPr id="11" name="Title 9"/>
          <p:cNvSpPr>
            <a:spLocks noGrp="1"/>
          </p:cNvSpPr>
          <p:nvPr>
            <p:ph type="title" hasCustomPrompt="1"/>
          </p:nvPr>
        </p:nvSpPr>
        <p:spPr>
          <a:xfrm>
            <a:off x="393562" y="158750"/>
            <a:ext cx="8352588" cy="403225"/>
          </a:xfrm>
        </p:spPr>
        <p:txBody>
          <a:bodyPr tIns="0" bIns="0">
            <a:noAutofit/>
          </a:bodyPr>
          <a:lstStyle>
            <a:lvl1pPr algn="ctr">
              <a:defRPr sz="3000" b="1">
                <a:solidFill>
                  <a:srgbClr val="F81117"/>
                </a:solidFill>
              </a:defRPr>
            </a:lvl1pPr>
          </a:lstStyle>
          <a:p>
            <a:r>
              <a:rPr lang="en-US" dirty="0" smtClean="0"/>
              <a:t>CLICK TO EDIT TITLE 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93562" y="565149"/>
            <a:ext cx="8352588" cy="262321"/>
          </a:xfrm>
        </p:spPr>
        <p:txBody>
          <a:bodyPr tIns="0" bIns="0">
            <a:noAutofit/>
          </a:bodyPr>
          <a:lstStyle>
            <a:lvl1pPr marL="0" indent="0" algn="ctr"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5996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2550" y="475677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Open Sans"/>
                <a:cs typeface="Open Sans"/>
              </a:defRPr>
            </a:lvl1pPr>
          </a:lstStyle>
          <a:p>
            <a:fld id="{2FBE254E-1969-3649-B4EE-1476A675BD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93562" y="1240250"/>
            <a:ext cx="1112530" cy="111253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>
            <a:lvl1pPr marL="0" indent="0" algn="ctr">
              <a:buNone/>
              <a:defRPr sz="80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Click on icon to insert picture here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1673571" y="1240250"/>
            <a:ext cx="1112530" cy="1112530"/>
          </a:xfrm>
          <a:prstGeom prst="ellipse">
            <a:avLst/>
          </a:prstGeom>
          <a:blipFill rotWithShape="1">
            <a:blip r:embed="rId2">
              <a:grayscl/>
            </a:blip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Click on icon to insert picture here</a:t>
            </a:r>
            <a:endParaRPr lang="en-US" dirty="0"/>
          </a:p>
        </p:txBody>
      </p:sp>
      <p:sp>
        <p:nvSpPr>
          <p:cNvPr id="19" name="Title 9"/>
          <p:cNvSpPr>
            <a:spLocks noGrp="1"/>
          </p:cNvSpPr>
          <p:nvPr>
            <p:ph type="title" hasCustomPrompt="1"/>
          </p:nvPr>
        </p:nvSpPr>
        <p:spPr>
          <a:xfrm>
            <a:off x="393562" y="158750"/>
            <a:ext cx="8352588" cy="403225"/>
          </a:xfrm>
        </p:spPr>
        <p:txBody>
          <a:bodyPr tIns="0" bIns="0">
            <a:noAutofit/>
          </a:bodyPr>
          <a:lstStyle>
            <a:lvl1pPr algn="ctr">
              <a:defRPr sz="3000" b="1">
                <a:solidFill>
                  <a:srgbClr val="F81117"/>
                </a:solidFill>
              </a:defRPr>
            </a:lvl1pPr>
          </a:lstStyle>
          <a:p>
            <a:r>
              <a:rPr lang="en-US" dirty="0" smtClean="0"/>
              <a:t>CLICK TO EDIT TITLE 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93562" y="565149"/>
            <a:ext cx="8352588" cy="262321"/>
          </a:xfrm>
        </p:spPr>
        <p:txBody>
          <a:bodyPr tIns="0" bIns="0">
            <a:noAutofit/>
          </a:bodyPr>
          <a:lstStyle>
            <a:lvl1pPr marL="0" indent="0" algn="ctr"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423237" y="2450080"/>
            <a:ext cx="2457450" cy="1811337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on icon to insert picture here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3345474" y="2574330"/>
            <a:ext cx="1674000" cy="918000"/>
          </a:xfrm>
          <a:blipFill rotWithShape="1">
            <a:blip r:embed="rId3">
              <a:grayscl/>
            </a:blip>
            <a:srcRect/>
            <a:stretch>
              <a:fillRect r="11241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 smtClean="0"/>
              <a:t>Click on icon to insert logo here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3037324" y="1240250"/>
            <a:ext cx="1112530" cy="1112530"/>
          </a:xfrm>
          <a:prstGeom prst="ellipse">
            <a:avLst/>
          </a:prstGeom>
          <a:blipFill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>
            <a:lvl1pPr marL="0" indent="0" algn="ctr">
              <a:buNone/>
              <a:defRPr sz="80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Click on icon to 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5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2550" y="475677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Open Sans"/>
                <a:cs typeface="Open Sans"/>
              </a:defRPr>
            </a:lvl1pPr>
          </a:lstStyle>
          <a:p>
            <a:fld id="{2FBE254E-1969-3649-B4EE-1476A675BD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4" hasCustomPrompt="1"/>
          </p:nvPr>
        </p:nvSpPr>
        <p:spPr>
          <a:xfrm>
            <a:off x="481013" y="1398588"/>
            <a:ext cx="8181975" cy="3109912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on icon to insert your video here</a:t>
            </a:r>
            <a:endParaRPr lang="en-US" dirty="0"/>
          </a:p>
        </p:txBody>
      </p:sp>
      <p:sp>
        <p:nvSpPr>
          <p:cNvPr id="6" name="Title 9"/>
          <p:cNvSpPr>
            <a:spLocks noGrp="1"/>
          </p:cNvSpPr>
          <p:nvPr>
            <p:ph type="title" hasCustomPrompt="1"/>
          </p:nvPr>
        </p:nvSpPr>
        <p:spPr>
          <a:xfrm>
            <a:off x="393562" y="158750"/>
            <a:ext cx="8352588" cy="403225"/>
          </a:xfrm>
        </p:spPr>
        <p:txBody>
          <a:bodyPr tIns="0" bIns="0">
            <a:noAutofit/>
          </a:bodyPr>
          <a:lstStyle>
            <a:lvl1pPr algn="ctr">
              <a:defRPr sz="3000" b="1">
                <a:solidFill>
                  <a:srgbClr val="F81117"/>
                </a:solidFill>
              </a:defRPr>
            </a:lvl1pPr>
          </a:lstStyle>
          <a:p>
            <a:r>
              <a:rPr lang="en-US" dirty="0" smtClean="0"/>
              <a:t>CLICK TO EDIT TITLE 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93562" y="565149"/>
            <a:ext cx="8352588" cy="262321"/>
          </a:xfrm>
        </p:spPr>
        <p:txBody>
          <a:bodyPr tIns="0" bIns="0">
            <a:noAutofit/>
          </a:bodyPr>
          <a:lstStyle>
            <a:lvl1pPr marL="0" indent="0" algn="ctr"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1520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393562" y="4767263"/>
            <a:ext cx="2611459" cy="268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0" i="0" dirty="0" smtClean="0">
                <a:solidFill>
                  <a:schemeClr val="tx1"/>
                </a:solidFill>
                <a:latin typeface="Open Sans"/>
                <a:cs typeface="Open Sans"/>
              </a:rPr>
              <a:t>Job</a:t>
            </a:r>
            <a:r>
              <a:rPr lang="en-US" sz="1000" b="0" i="0" baseline="0" dirty="0" smtClean="0">
                <a:solidFill>
                  <a:schemeClr val="tx1"/>
                </a:solidFill>
                <a:latin typeface="Open Sans"/>
                <a:cs typeface="Open Sans"/>
              </a:rPr>
              <a:t> Board Doctor</a:t>
            </a:r>
            <a:endParaRPr lang="en-US" sz="1000" b="0" i="0" dirty="0" smtClean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3264743" y="4762869"/>
            <a:ext cx="2611459" cy="268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dirty="0" smtClean="0">
                <a:solidFill>
                  <a:schemeClr val="tx1"/>
                </a:solidFill>
                <a:latin typeface="Open Sans"/>
                <a:cs typeface="Open Sans"/>
              </a:rPr>
              <a:t>www.jobboarddoctor.com</a:t>
            </a:r>
          </a:p>
        </p:txBody>
      </p:sp>
    </p:spTree>
    <p:extLst>
      <p:ext uri="{BB962C8B-B14F-4D97-AF65-F5344CB8AC3E}">
        <p14:creationId xmlns:p14="http://schemas.microsoft.com/office/powerpoint/2010/main" val="424555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85" r:id="rId4"/>
    <p:sldLayoutId id="2147483663" r:id="rId5"/>
    <p:sldLayoutId id="2147483684" r:id="rId6"/>
    <p:sldLayoutId id="2147483683" r:id="rId7"/>
    <p:sldLayoutId id="2147483686" r:id="rId8"/>
    <p:sldLayoutId id="214748368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3"/>
        </a:buClr>
        <a:buSzPct val="70000"/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/>
        </a:buClr>
        <a:buSzPct val="70000"/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3"/>
        </a:buClr>
        <a:buSzPct val="7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3"/>
        </a:buClr>
        <a:buSzPct val="70000"/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3"/>
        </a:buClr>
        <a:buSzPct val="70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thedoctor@jobboarddoctor.com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hyperlink" Target="http://www.jobboarddoctor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10" y="1033154"/>
            <a:ext cx="7561144" cy="165938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What you think you know…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may be </a:t>
            </a:r>
            <a:r>
              <a:rPr lang="en-US" dirty="0"/>
              <a:t>wrong: 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The job seeker survey 2013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1" y="2832265"/>
            <a:ext cx="7560453" cy="516577"/>
          </a:xfrm>
        </p:spPr>
        <p:txBody>
          <a:bodyPr>
            <a:normAutofit/>
          </a:bodyPr>
          <a:lstStyle/>
          <a:p>
            <a:r>
              <a:rPr lang="en-US" dirty="0"/>
              <a:t>1,275 job seekers tell </a:t>
            </a:r>
            <a:r>
              <a:rPr lang="en-US" dirty="0" smtClean="0"/>
              <a:t>use how </a:t>
            </a:r>
            <a:r>
              <a:rPr lang="en-US" dirty="0"/>
              <a:t>they found work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December 5, 2013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London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Job Board Doctor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146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6" grpId="0" build="p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089386605"/>
              </p:ext>
            </p:extLst>
          </p:nvPr>
        </p:nvGraphicFramePr>
        <p:xfrm>
          <a:off x="540327" y="308759"/>
          <a:ext cx="8271164" cy="454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95870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BE254E-1969-3649-B4EE-1476A675BD7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tools are </a:t>
            </a:r>
            <a:r>
              <a:rPr lang="en-US" i="1" dirty="0" smtClean="0"/>
              <a:t>most</a:t>
            </a:r>
            <a:r>
              <a:rPr lang="en-US" dirty="0" smtClean="0"/>
              <a:t> important?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995055" y="1010653"/>
            <a:ext cx="4997012" cy="3498138"/>
          </a:xfrm>
        </p:spPr>
        <p:txBody>
          <a:bodyPr/>
          <a:lstStyle/>
          <a:p>
            <a:r>
              <a:rPr lang="en-US" sz="2000" dirty="0" smtClean="0"/>
              <a:t>Referrals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Professional </a:t>
            </a:r>
            <a:r>
              <a:rPr lang="en-US" sz="2000" dirty="0" smtClean="0"/>
              <a:t>networks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Social </a:t>
            </a:r>
            <a:r>
              <a:rPr lang="en-US" sz="2000" dirty="0" smtClean="0"/>
              <a:t>media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J</a:t>
            </a:r>
            <a:r>
              <a:rPr lang="en-US" sz="2000" dirty="0" smtClean="0"/>
              <a:t>ob </a:t>
            </a:r>
            <a:r>
              <a:rPr lang="en-US" sz="2000" dirty="0"/>
              <a:t>search </a:t>
            </a:r>
            <a:r>
              <a:rPr lang="en-US" sz="2000" dirty="0" smtClean="0"/>
              <a:t>engines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C</a:t>
            </a:r>
            <a:r>
              <a:rPr lang="en-US" sz="2000" dirty="0" smtClean="0"/>
              <a:t>areer </a:t>
            </a:r>
            <a:r>
              <a:rPr lang="en-US" sz="2000" dirty="0"/>
              <a:t>sites 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534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BE254E-1969-3649-B4EE-1476A675BD73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729813"/>
              </p:ext>
            </p:extLst>
          </p:nvPr>
        </p:nvGraphicFramePr>
        <p:xfrm>
          <a:off x="457200" y="356260"/>
          <a:ext cx="8229600" cy="4400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846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47766" y="1113996"/>
            <a:ext cx="2834017" cy="28340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31314" y="1189591"/>
            <a:ext cx="2679252" cy="267925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64344" y="3582653"/>
            <a:ext cx="4928394" cy="876531"/>
          </a:xfrm>
        </p:spPr>
        <p:txBody>
          <a:bodyPr/>
          <a:lstStyle/>
          <a:p>
            <a:r>
              <a:rPr lang="en-US" sz="2400" b="1" i="1" dirty="0" smtClean="0"/>
              <a:t>How</a:t>
            </a:r>
            <a:r>
              <a:rPr lang="en-US" sz="2400" dirty="0" smtClean="0"/>
              <a:t> are seekers using </a:t>
            </a:r>
            <a:r>
              <a:rPr lang="en-US" sz="2400" dirty="0"/>
              <a:t>different technology </a:t>
            </a:r>
            <a:r>
              <a:rPr lang="en-US" sz="2400" dirty="0" smtClean="0"/>
              <a:t>platforms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r="229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911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2"/>
                </a:solidFill>
              </a:rPr>
              <a:t>Platform use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61907" y="1600201"/>
            <a:ext cx="6875188" cy="27521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70000"/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70000"/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70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70000"/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7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Active seekers show higher usage of </a:t>
            </a:r>
            <a:r>
              <a:rPr lang="en-US" sz="2800" b="1" dirty="0" smtClean="0"/>
              <a:t>cell phones and </a:t>
            </a:r>
            <a:r>
              <a:rPr lang="en-US" sz="2800" b="1" dirty="0" smtClean="0"/>
              <a:t>tablets</a:t>
            </a:r>
          </a:p>
          <a:p>
            <a:pPr marL="0" indent="0">
              <a:buNone/>
            </a:pPr>
            <a:endParaRPr lang="en-US" sz="2800" b="1" dirty="0" smtClean="0"/>
          </a:p>
          <a:p>
            <a:r>
              <a:rPr lang="en-US" sz="2800" dirty="0" smtClean="0"/>
              <a:t>Both groups </a:t>
            </a:r>
            <a:r>
              <a:rPr lang="en-US" sz="2800" b="1" dirty="0" smtClean="0"/>
              <a:t>still rely </a:t>
            </a:r>
            <a:r>
              <a:rPr lang="en-US" sz="2800" dirty="0" smtClean="0"/>
              <a:t>on desktops and laptops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66226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2"/>
                </a:solidFill>
              </a:rPr>
              <a:t>How often were platforms used?</a:t>
            </a:r>
            <a:br>
              <a:rPr lang="en-US" sz="3200" dirty="0" smtClean="0">
                <a:solidFill>
                  <a:schemeClr val="bg2"/>
                </a:solidFill>
              </a:rPr>
            </a:br>
            <a:r>
              <a:rPr lang="en-US" sz="3200" dirty="0" smtClean="0">
                <a:solidFill>
                  <a:schemeClr val="bg2"/>
                </a:solidFill>
              </a:rPr>
              <a:t>(active seekers)</a:t>
            </a:r>
            <a:endParaRPr lang="en-US" sz="3200" dirty="0">
              <a:solidFill>
                <a:schemeClr val="bg2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09549"/>
              </p:ext>
            </p:extLst>
          </p:nvPr>
        </p:nvGraphicFramePr>
        <p:xfrm>
          <a:off x="670956" y="1330036"/>
          <a:ext cx="7742712" cy="3384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38355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2"/>
                </a:solidFill>
              </a:rPr>
              <a:t>How often were platforms used?</a:t>
            </a:r>
            <a:br>
              <a:rPr lang="en-US" sz="3200" dirty="0" smtClean="0">
                <a:solidFill>
                  <a:schemeClr val="bg2"/>
                </a:solidFill>
              </a:rPr>
            </a:br>
            <a:r>
              <a:rPr lang="en-US" sz="3200" dirty="0" smtClean="0">
                <a:solidFill>
                  <a:schemeClr val="bg2"/>
                </a:solidFill>
              </a:rPr>
              <a:t>(random)</a:t>
            </a:r>
            <a:endParaRPr lang="en-US" sz="3200" dirty="0">
              <a:solidFill>
                <a:schemeClr val="bg2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68108"/>
              </p:ext>
            </p:extLst>
          </p:nvPr>
        </p:nvGraphicFramePr>
        <p:xfrm>
          <a:off x="777833" y="1324100"/>
          <a:ext cx="7511143" cy="341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97295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400" dirty="0"/>
              <a:t>Mobile devices </a:t>
            </a:r>
            <a:r>
              <a:rPr lang="en-US" sz="2400" dirty="0" smtClean="0"/>
              <a:t>used </a:t>
            </a:r>
            <a:r>
              <a:rPr lang="en-US" sz="2400" dirty="0"/>
              <a:t>for </a:t>
            </a:r>
            <a:r>
              <a:rPr lang="en-US" sz="2400" b="1" dirty="0"/>
              <a:t>job search </a:t>
            </a:r>
            <a:r>
              <a:rPr lang="en-US" sz="2400" dirty="0"/>
              <a:t>and </a:t>
            </a:r>
            <a:r>
              <a:rPr lang="en-US" sz="2400" b="1" dirty="0"/>
              <a:t>employer </a:t>
            </a:r>
            <a:r>
              <a:rPr lang="en-US" sz="2400" b="1" dirty="0" smtClean="0"/>
              <a:t>research</a:t>
            </a:r>
          </a:p>
          <a:p>
            <a:endParaRPr lang="en-US" sz="24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/>
              <a:t>Desktop/laptops </a:t>
            </a:r>
            <a:r>
              <a:rPr lang="en-US" sz="2400" dirty="0" smtClean="0"/>
              <a:t>used </a:t>
            </a:r>
            <a:r>
              <a:rPr lang="en-US" sz="2400" dirty="0"/>
              <a:t>for </a:t>
            </a:r>
            <a:r>
              <a:rPr lang="en-US" sz="2400" b="1" dirty="0"/>
              <a:t>creating CVs</a:t>
            </a:r>
            <a:r>
              <a:rPr lang="en-US" sz="2400" dirty="0"/>
              <a:t> and </a:t>
            </a:r>
            <a:r>
              <a:rPr lang="en-US" sz="2400" b="1" dirty="0"/>
              <a:t>applying for jobs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BE254E-1969-3649-B4EE-1476A675BD7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46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2"/>
                </a:solidFill>
              </a:rPr>
              <a:t>How</a:t>
            </a:r>
            <a:r>
              <a:rPr lang="en-US" sz="3200" dirty="0" smtClean="0">
                <a:solidFill>
                  <a:schemeClr val="bg2"/>
                </a:solidFill>
              </a:rPr>
              <a:t> did you use the following platforms during your job search? (Active seekers)</a:t>
            </a:r>
            <a:endParaRPr lang="en-US" sz="3200" dirty="0">
              <a:solidFill>
                <a:schemeClr val="bg2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216815"/>
              </p:ext>
            </p:extLst>
          </p:nvPr>
        </p:nvGraphicFramePr>
        <p:xfrm>
          <a:off x="932214" y="1365662"/>
          <a:ext cx="7297386" cy="3283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Left Arrow 3"/>
          <p:cNvSpPr/>
          <p:nvPr/>
        </p:nvSpPr>
        <p:spPr>
          <a:xfrm rot="20922214">
            <a:off x="4096987" y="3722914"/>
            <a:ext cx="231569" cy="12469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 rot="20922214">
            <a:off x="4813465" y="2289958"/>
            <a:ext cx="231569" cy="12469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7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2"/>
                </a:solidFill>
              </a:rPr>
              <a:t>Have you </a:t>
            </a:r>
            <a:r>
              <a:rPr lang="en-US" b="1" dirty="0" smtClean="0">
                <a:solidFill>
                  <a:schemeClr val="bg2"/>
                </a:solidFill>
              </a:rPr>
              <a:t>ever</a:t>
            </a:r>
            <a:r>
              <a:rPr lang="en-US" dirty="0" smtClean="0">
                <a:solidFill>
                  <a:schemeClr val="bg2"/>
                </a:solidFill>
              </a:rPr>
              <a:t> found a job via one of these tools?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531" y="1694587"/>
            <a:ext cx="67392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65% via </a:t>
            </a:r>
            <a:r>
              <a:rPr lang="en-US" sz="2400" b="1" dirty="0"/>
              <a:t>referrals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50% via </a:t>
            </a:r>
            <a:r>
              <a:rPr lang="en-US" sz="2400" b="1" dirty="0" smtClean="0"/>
              <a:t>recruiting</a:t>
            </a:r>
            <a:r>
              <a:rPr lang="en-US" sz="2400" dirty="0" smtClean="0"/>
              <a:t>/</a:t>
            </a:r>
            <a:r>
              <a:rPr lang="en-US" sz="2400" b="1" dirty="0" smtClean="0"/>
              <a:t>staffing </a:t>
            </a:r>
            <a:r>
              <a:rPr lang="en-US" sz="2400" b="1" dirty="0"/>
              <a:t>firm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42% via </a:t>
            </a:r>
            <a:r>
              <a:rPr lang="en-US" sz="2400" b="1" dirty="0"/>
              <a:t>company career site</a:t>
            </a:r>
          </a:p>
          <a:p>
            <a:endParaRPr lang="en-US" sz="2400" dirty="0"/>
          </a:p>
          <a:p>
            <a:r>
              <a:rPr lang="en-US" sz="2400" dirty="0"/>
              <a:t>And…almost as many </a:t>
            </a:r>
            <a:r>
              <a:rPr lang="en-US" sz="2400" dirty="0" smtClean="0"/>
              <a:t>have found work </a:t>
            </a:r>
            <a:r>
              <a:rPr lang="en-US" sz="2400" dirty="0"/>
              <a:t>via </a:t>
            </a:r>
            <a:r>
              <a:rPr lang="en-US" sz="2400" b="1" dirty="0"/>
              <a:t>newspapers</a:t>
            </a:r>
            <a:r>
              <a:rPr lang="en-US" sz="2400" dirty="0"/>
              <a:t> as LinkedIn!</a:t>
            </a:r>
          </a:p>
        </p:txBody>
      </p:sp>
    </p:spTree>
    <p:extLst>
      <p:ext uri="{BB962C8B-B14F-4D97-AF65-F5344CB8AC3E}">
        <p14:creationId xmlns:p14="http://schemas.microsoft.com/office/powerpoint/2010/main" val="4087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000" dirty="0"/>
              <a:t>Jeff Dickey-Chasins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/>
              <a:t>Joined job board industry in 1997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/>
              <a:t>Has consulted with 300+ sites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/>
              <a:t>Conducted industry surveys since 2010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BE254E-1969-3649-B4EE-1476A675BD7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9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714364070"/>
              </p:ext>
            </p:extLst>
          </p:nvPr>
        </p:nvGraphicFramePr>
        <p:xfrm>
          <a:off x="685800" y="665018"/>
          <a:ext cx="8077200" cy="4013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reeform 2"/>
          <p:cNvSpPr/>
          <p:nvPr/>
        </p:nvSpPr>
        <p:spPr>
          <a:xfrm>
            <a:off x="5590499" y="2180916"/>
            <a:ext cx="573009" cy="316077"/>
          </a:xfrm>
          <a:custGeom>
            <a:avLst/>
            <a:gdLst>
              <a:gd name="connsiteX0" fmla="*/ 222472 w 573009"/>
              <a:gd name="connsiteY0" fmla="*/ 60758 h 316077"/>
              <a:gd name="connsiteX1" fmla="*/ 192784 w 573009"/>
              <a:gd name="connsiteY1" fmla="*/ 54820 h 316077"/>
              <a:gd name="connsiteX2" fmla="*/ 26530 w 573009"/>
              <a:gd name="connsiteY2" fmla="*/ 66695 h 316077"/>
              <a:gd name="connsiteX3" fmla="*/ 2779 w 573009"/>
              <a:gd name="connsiteY3" fmla="*/ 96384 h 316077"/>
              <a:gd name="connsiteX4" fmla="*/ 26530 w 573009"/>
              <a:gd name="connsiteY4" fmla="*/ 203262 h 316077"/>
              <a:gd name="connsiteX5" fmla="*/ 38405 w 573009"/>
              <a:gd name="connsiteY5" fmla="*/ 221075 h 316077"/>
              <a:gd name="connsiteX6" fmla="*/ 56218 w 573009"/>
              <a:gd name="connsiteY6" fmla="*/ 227012 h 316077"/>
              <a:gd name="connsiteX7" fmla="*/ 103719 w 573009"/>
              <a:gd name="connsiteY7" fmla="*/ 262638 h 316077"/>
              <a:gd name="connsiteX8" fmla="*/ 163096 w 573009"/>
              <a:gd name="connsiteY8" fmla="*/ 280451 h 316077"/>
              <a:gd name="connsiteX9" fmla="*/ 180909 w 573009"/>
              <a:gd name="connsiteY9" fmla="*/ 286389 h 316077"/>
              <a:gd name="connsiteX10" fmla="*/ 204659 w 573009"/>
              <a:gd name="connsiteY10" fmla="*/ 292327 h 316077"/>
              <a:gd name="connsiteX11" fmla="*/ 258098 w 573009"/>
              <a:gd name="connsiteY11" fmla="*/ 304202 h 316077"/>
              <a:gd name="connsiteX12" fmla="*/ 293724 w 573009"/>
              <a:gd name="connsiteY12" fmla="*/ 316077 h 316077"/>
              <a:gd name="connsiteX13" fmla="*/ 471854 w 573009"/>
              <a:gd name="connsiteY13" fmla="*/ 298264 h 316077"/>
              <a:gd name="connsiteX14" fmla="*/ 507480 w 573009"/>
              <a:gd name="connsiteY14" fmla="*/ 286389 h 316077"/>
              <a:gd name="connsiteX15" fmla="*/ 519356 w 573009"/>
              <a:gd name="connsiteY15" fmla="*/ 274514 h 316077"/>
              <a:gd name="connsiteX16" fmla="*/ 531231 w 573009"/>
              <a:gd name="connsiteY16" fmla="*/ 244825 h 316077"/>
              <a:gd name="connsiteX17" fmla="*/ 543106 w 573009"/>
              <a:gd name="connsiteY17" fmla="*/ 227012 h 316077"/>
              <a:gd name="connsiteX18" fmla="*/ 554982 w 573009"/>
              <a:gd name="connsiteY18" fmla="*/ 179511 h 316077"/>
              <a:gd name="connsiteX19" fmla="*/ 566857 w 573009"/>
              <a:gd name="connsiteY19" fmla="*/ 155760 h 316077"/>
              <a:gd name="connsiteX20" fmla="*/ 560919 w 573009"/>
              <a:gd name="connsiteY20" fmla="*/ 66695 h 316077"/>
              <a:gd name="connsiteX21" fmla="*/ 531231 w 573009"/>
              <a:gd name="connsiteY21" fmla="*/ 54820 h 316077"/>
              <a:gd name="connsiteX22" fmla="*/ 448104 w 573009"/>
              <a:gd name="connsiteY22" fmla="*/ 19194 h 316077"/>
              <a:gd name="connsiteX23" fmla="*/ 424353 w 573009"/>
              <a:gd name="connsiteY23" fmla="*/ 13257 h 316077"/>
              <a:gd name="connsiteX24" fmla="*/ 85906 w 573009"/>
              <a:gd name="connsiteY24" fmla="*/ 7319 h 316077"/>
              <a:gd name="connsiteX25" fmla="*/ 20592 w 573009"/>
              <a:gd name="connsiteY25" fmla="*/ 7319 h 316077"/>
              <a:gd name="connsiteX26" fmla="*/ 14654 w 573009"/>
              <a:gd name="connsiteY26" fmla="*/ 37007 h 31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3009" h="316077">
                <a:moveTo>
                  <a:pt x="222472" y="60758"/>
                </a:moveTo>
                <a:cubicBezTo>
                  <a:pt x="212576" y="58779"/>
                  <a:pt x="202876" y="54820"/>
                  <a:pt x="192784" y="54820"/>
                </a:cubicBezTo>
                <a:cubicBezTo>
                  <a:pt x="56656" y="54820"/>
                  <a:pt x="88976" y="45882"/>
                  <a:pt x="26530" y="66695"/>
                </a:cubicBezTo>
                <a:cubicBezTo>
                  <a:pt x="20993" y="72232"/>
                  <a:pt x="3247" y="88425"/>
                  <a:pt x="2779" y="96384"/>
                </a:cubicBezTo>
                <a:cubicBezTo>
                  <a:pt x="-2120" y="179676"/>
                  <a:pt x="-3839" y="160745"/>
                  <a:pt x="26530" y="203262"/>
                </a:cubicBezTo>
                <a:cubicBezTo>
                  <a:pt x="30678" y="209069"/>
                  <a:pt x="32833" y="216617"/>
                  <a:pt x="38405" y="221075"/>
                </a:cubicBezTo>
                <a:cubicBezTo>
                  <a:pt x="43292" y="224985"/>
                  <a:pt x="50280" y="225033"/>
                  <a:pt x="56218" y="227012"/>
                </a:cubicBezTo>
                <a:cubicBezTo>
                  <a:pt x="90332" y="261127"/>
                  <a:pt x="72629" y="252276"/>
                  <a:pt x="103719" y="262638"/>
                </a:cubicBezTo>
                <a:cubicBezTo>
                  <a:pt x="136213" y="284302"/>
                  <a:pt x="108512" y="269535"/>
                  <a:pt x="163096" y="280451"/>
                </a:cubicBezTo>
                <a:cubicBezTo>
                  <a:pt x="169233" y="281678"/>
                  <a:pt x="174891" y="284669"/>
                  <a:pt x="180909" y="286389"/>
                </a:cubicBezTo>
                <a:cubicBezTo>
                  <a:pt x="188755" y="288631"/>
                  <a:pt x="196693" y="290557"/>
                  <a:pt x="204659" y="292327"/>
                </a:cubicBezTo>
                <a:cubicBezTo>
                  <a:pt x="226474" y="297175"/>
                  <a:pt x="237394" y="297991"/>
                  <a:pt x="258098" y="304202"/>
                </a:cubicBezTo>
                <a:cubicBezTo>
                  <a:pt x="270088" y="307799"/>
                  <a:pt x="281849" y="312119"/>
                  <a:pt x="293724" y="316077"/>
                </a:cubicBezTo>
                <a:cubicBezTo>
                  <a:pt x="353101" y="310139"/>
                  <a:pt x="412749" y="306473"/>
                  <a:pt x="471854" y="298264"/>
                </a:cubicBezTo>
                <a:cubicBezTo>
                  <a:pt x="484253" y="296542"/>
                  <a:pt x="507480" y="286389"/>
                  <a:pt x="507480" y="286389"/>
                </a:cubicBezTo>
                <a:cubicBezTo>
                  <a:pt x="511439" y="282431"/>
                  <a:pt x="516579" y="279375"/>
                  <a:pt x="519356" y="274514"/>
                </a:cubicBezTo>
                <a:cubicBezTo>
                  <a:pt x="524644" y="265260"/>
                  <a:pt x="526464" y="254358"/>
                  <a:pt x="531231" y="244825"/>
                </a:cubicBezTo>
                <a:cubicBezTo>
                  <a:pt x="534422" y="238442"/>
                  <a:pt x="539148" y="232950"/>
                  <a:pt x="543106" y="227012"/>
                </a:cubicBezTo>
                <a:cubicBezTo>
                  <a:pt x="546592" y="209584"/>
                  <a:pt x="548135" y="195489"/>
                  <a:pt x="554982" y="179511"/>
                </a:cubicBezTo>
                <a:cubicBezTo>
                  <a:pt x="558469" y="171375"/>
                  <a:pt x="562899" y="163677"/>
                  <a:pt x="566857" y="155760"/>
                </a:cubicBezTo>
                <a:cubicBezTo>
                  <a:pt x="571109" y="126001"/>
                  <a:pt x="580848" y="95165"/>
                  <a:pt x="560919" y="66695"/>
                </a:cubicBezTo>
                <a:cubicBezTo>
                  <a:pt x="554807" y="57963"/>
                  <a:pt x="540615" y="59873"/>
                  <a:pt x="531231" y="54820"/>
                </a:cubicBezTo>
                <a:cubicBezTo>
                  <a:pt x="450515" y="11358"/>
                  <a:pt x="516982" y="32969"/>
                  <a:pt x="448104" y="19194"/>
                </a:cubicBezTo>
                <a:cubicBezTo>
                  <a:pt x="440102" y="17594"/>
                  <a:pt x="432509" y="13524"/>
                  <a:pt x="424353" y="13257"/>
                </a:cubicBezTo>
                <a:cubicBezTo>
                  <a:pt x="311581" y="9560"/>
                  <a:pt x="198722" y="9298"/>
                  <a:pt x="85906" y="7319"/>
                </a:cubicBezTo>
                <a:cubicBezTo>
                  <a:pt x="62361" y="1432"/>
                  <a:pt x="46596" y="-5683"/>
                  <a:pt x="20592" y="7319"/>
                </a:cubicBezTo>
                <a:cubicBezTo>
                  <a:pt x="13402" y="10914"/>
                  <a:pt x="14654" y="30240"/>
                  <a:pt x="14654" y="37007"/>
                </a:cubicBez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471059" y="2998034"/>
            <a:ext cx="522979" cy="274102"/>
          </a:xfrm>
          <a:custGeom>
            <a:avLst/>
            <a:gdLst>
              <a:gd name="connsiteX0" fmla="*/ 421574 w 522979"/>
              <a:gd name="connsiteY0" fmla="*/ 59377 h 274102"/>
              <a:gd name="connsiteX1" fmla="*/ 391886 w 522979"/>
              <a:gd name="connsiteY1" fmla="*/ 35626 h 274102"/>
              <a:gd name="connsiteX2" fmla="*/ 356260 w 522979"/>
              <a:gd name="connsiteY2" fmla="*/ 23751 h 274102"/>
              <a:gd name="connsiteX3" fmla="*/ 302821 w 522979"/>
              <a:gd name="connsiteY3" fmla="*/ 11876 h 274102"/>
              <a:gd name="connsiteX4" fmla="*/ 285008 w 522979"/>
              <a:gd name="connsiteY4" fmla="*/ 5938 h 274102"/>
              <a:gd name="connsiteX5" fmla="*/ 255320 w 522979"/>
              <a:gd name="connsiteY5" fmla="*/ 0 h 274102"/>
              <a:gd name="connsiteX6" fmla="*/ 41564 w 522979"/>
              <a:gd name="connsiteY6" fmla="*/ 11876 h 274102"/>
              <a:gd name="connsiteX7" fmla="*/ 11876 w 522979"/>
              <a:gd name="connsiteY7" fmla="*/ 47502 h 274102"/>
              <a:gd name="connsiteX8" fmla="*/ 0 w 522979"/>
              <a:gd name="connsiteY8" fmla="*/ 83128 h 274102"/>
              <a:gd name="connsiteX9" fmla="*/ 11876 w 522979"/>
              <a:gd name="connsiteY9" fmla="*/ 190006 h 274102"/>
              <a:gd name="connsiteX10" fmla="*/ 41564 w 522979"/>
              <a:gd name="connsiteY10" fmla="*/ 237507 h 274102"/>
              <a:gd name="connsiteX11" fmla="*/ 65315 w 522979"/>
              <a:gd name="connsiteY11" fmla="*/ 243445 h 274102"/>
              <a:gd name="connsiteX12" fmla="*/ 130629 w 522979"/>
              <a:gd name="connsiteY12" fmla="*/ 255320 h 274102"/>
              <a:gd name="connsiteX13" fmla="*/ 380011 w 522979"/>
              <a:gd name="connsiteY13" fmla="*/ 261258 h 274102"/>
              <a:gd name="connsiteX14" fmla="*/ 463138 w 522979"/>
              <a:gd name="connsiteY14" fmla="*/ 237507 h 274102"/>
              <a:gd name="connsiteX15" fmla="*/ 480951 w 522979"/>
              <a:gd name="connsiteY15" fmla="*/ 231569 h 274102"/>
              <a:gd name="connsiteX16" fmla="*/ 486889 w 522979"/>
              <a:gd name="connsiteY16" fmla="*/ 213756 h 274102"/>
              <a:gd name="connsiteX17" fmla="*/ 510639 w 522979"/>
              <a:gd name="connsiteY17" fmla="*/ 178130 h 274102"/>
              <a:gd name="connsiteX18" fmla="*/ 522515 w 522979"/>
              <a:gd name="connsiteY18" fmla="*/ 95003 h 274102"/>
              <a:gd name="connsiteX19" fmla="*/ 522515 w 522979"/>
              <a:gd name="connsiteY19" fmla="*/ 41564 h 27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2979" h="274102">
                <a:moveTo>
                  <a:pt x="421574" y="59377"/>
                </a:moveTo>
                <a:cubicBezTo>
                  <a:pt x="411678" y="51460"/>
                  <a:pt x="403012" y="41695"/>
                  <a:pt x="391886" y="35626"/>
                </a:cubicBezTo>
                <a:cubicBezTo>
                  <a:pt x="380897" y="29632"/>
                  <a:pt x="368135" y="27709"/>
                  <a:pt x="356260" y="23751"/>
                </a:cubicBezTo>
                <a:cubicBezTo>
                  <a:pt x="337956" y="17650"/>
                  <a:pt x="321668" y="16588"/>
                  <a:pt x="302821" y="11876"/>
                </a:cubicBezTo>
                <a:cubicBezTo>
                  <a:pt x="296749" y="10358"/>
                  <a:pt x="291080" y="7456"/>
                  <a:pt x="285008" y="5938"/>
                </a:cubicBezTo>
                <a:cubicBezTo>
                  <a:pt x="275217" y="3490"/>
                  <a:pt x="265216" y="1979"/>
                  <a:pt x="255320" y="0"/>
                </a:cubicBezTo>
                <a:cubicBezTo>
                  <a:pt x="184068" y="3959"/>
                  <a:pt x="112553" y="4595"/>
                  <a:pt x="41564" y="11876"/>
                </a:cubicBezTo>
                <a:cubicBezTo>
                  <a:pt x="24843" y="13591"/>
                  <a:pt x="16453" y="36060"/>
                  <a:pt x="11876" y="47502"/>
                </a:cubicBezTo>
                <a:cubicBezTo>
                  <a:pt x="7227" y="59124"/>
                  <a:pt x="0" y="83128"/>
                  <a:pt x="0" y="83128"/>
                </a:cubicBezTo>
                <a:cubicBezTo>
                  <a:pt x="4383" y="148872"/>
                  <a:pt x="-3057" y="150185"/>
                  <a:pt x="11876" y="190006"/>
                </a:cubicBezTo>
                <a:cubicBezTo>
                  <a:pt x="19096" y="209259"/>
                  <a:pt x="22339" y="226521"/>
                  <a:pt x="41564" y="237507"/>
                </a:cubicBezTo>
                <a:cubicBezTo>
                  <a:pt x="48649" y="241556"/>
                  <a:pt x="57468" y="241203"/>
                  <a:pt x="65315" y="243445"/>
                </a:cubicBezTo>
                <a:cubicBezTo>
                  <a:pt x="108025" y="255647"/>
                  <a:pt x="52037" y="245495"/>
                  <a:pt x="130629" y="255320"/>
                </a:cubicBezTo>
                <a:cubicBezTo>
                  <a:pt x="233877" y="289735"/>
                  <a:pt x="153742" y="267543"/>
                  <a:pt x="380011" y="261258"/>
                </a:cubicBezTo>
                <a:cubicBezTo>
                  <a:pt x="439648" y="246348"/>
                  <a:pt x="412034" y="254542"/>
                  <a:pt x="463138" y="237507"/>
                </a:cubicBezTo>
                <a:lnTo>
                  <a:pt x="480951" y="231569"/>
                </a:lnTo>
                <a:cubicBezTo>
                  <a:pt x="482930" y="225631"/>
                  <a:pt x="483849" y="219227"/>
                  <a:pt x="486889" y="213756"/>
                </a:cubicBezTo>
                <a:cubicBezTo>
                  <a:pt x="493820" y="201280"/>
                  <a:pt x="510639" y="178130"/>
                  <a:pt x="510639" y="178130"/>
                </a:cubicBezTo>
                <a:cubicBezTo>
                  <a:pt x="514613" y="154287"/>
                  <a:pt x="521164" y="117971"/>
                  <a:pt x="522515" y="95003"/>
                </a:cubicBezTo>
                <a:cubicBezTo>
                  <a:pt x="523561" y="77221"/>
                  <a:pt x="522515" y="59377"/>
                  <a:pt x="522515" y="41564"/>
                </a:cubicBez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966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BE254E-1969-3649-B4EE-1476A675BD7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3562" y="158750"/>
            <a:ext cx="8352588" cy="856590"/>
          </a:xfrm>
        </p:spPr>
        <p:txBody>
          <a:bodyPr>
            <a:normAutofit/>
          </a:bodyPr>
          <a:lstStyle/>
          <a:p>
            <a:r>
              <a:rPr lang="en-US" dirty="0" smtClean="0"/>
              <a:t>What do seekers want from job boards?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3648414"/>
            <a:ext cx="1288869" cy="531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387" y="1217221"/>
            <a:ext cx="2625096" cy="1237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118" y="2077339"/>
            <a:ext cx="2266960" cy="17002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605" y="1997776"/>
            <a:ext cx="2339439" cy="942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56" y="3123112"/>
            <a:ext cx="1645920" cy="4648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6" y="1451960"/>
            <a:ext cx="2096985" cy="2405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47" y="3346704"/>
            <a:ext cx="1192035" cy="408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00" y="1835993"/>
            <a:ext cx="1094952" cy="6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1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56312" y="880024"/>
            <a:ext cx="4839194" cy="3628767"/>
          </a:xfrm>
        </p:spPr>
        <p:txBody>
          <a:bodyPr/>
          <a:lstStyle/>
          <a:p>
            <a:r>
              <a:rPr lang="en-US" sz="2400" dirty="0"/>
              <a:t>Quality of </a:t>
            </a:r>
            <a:r>
              <a:rPr lang="en-US" sz="2400" dirty="0" smtClean="0"/>
              <a:t>jobs</a:t>
            </a:r>
          </a:p>
          <a:p>
            <a:endParaRPr lang="en-US" sz="2400" dirty="0"/>
          </a:p>
          <a:p>
            <a:r>
              <a:rPr lang="en-US" sz="2400" dirty="0"/>
              <a:t>Control of resume </a:t>
            </a:r>
            <a:r>
              <a:rPr lang="en-US" sz="2400" dirty="0" smtClean="0"/>
              <a:t>access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Ease </a:t>
            </a:r>
            <a:r>
              <a:rPr lang="en-US" sz="2400" dirty="0"/>
              <a:t>of </a:t>
            </a:r>
            <a:r>
              <a:rPr lang="en-US" sz="2400" dirty="0" smtClean="0"/>
              <a:t>use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Site </a:t>
            </a:r>
            <a:r>
              <a:rPr lang="en-US" sz="2400" dirty="0" smtClean="0"/>
              <a:t>focus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Reputation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BE254E-1969-3649-B4EE-1476A675BD7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really matters?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968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2"/>
                </a:solidFill>
              </a:rPr>
              <a:t>Thinking about the job board(s) you used, how important were the following factors in choosing to use a particular job board?</a:t>
            </a:r>
            <a:endParaRPr lang="en-US" sz="3600" dirty="0">
              <a:solidFill>
                <a:schemeClr val="bg2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165212875"/>
              </p:ext>
            </p:extLst>
          </p:nvPr>
        </p:nvGraphicFramePr>
        <p:xfrm>
          <a:off x="838200" y="985652"/>
          <a:ext cx="7467600" cy="366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00783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2"/>
                </a:solidFill>
              </a:rPr>
              <a:t>How do candidates use job boards?</a:t>
            </a:r>
            <a:endParaRPr lang="en-US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660" y="1674421"/>
            <a:ext cx="7083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Research</a:t>
            </a:r>
            <a:r>
              <a:rPr lang="en-US" sz="2400" dirty="0" smtClean="0"/>
              <a:t> </a:t>
            </a:r>
            <a:r>
              <a:rPr lang="en-US" sz="2400" dirty="0" smtClean="0"/>
              <a:t>employers and </a:t>
            </a:r>
            <a:r>
              <a:rPr lang="en-US" sz="2400" dirty="0" smtClean="0"/>
              <a:t>jobs</a:t>
            </a:r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Apply </a:t>
            </a:r>
            <a:r>
              <a:rPr lang="en-US" sz="2400" b="1" dirty="0" smtClean="0"/>
              <a:t>to jobs </a:t>
            </a:r>
            <a:r>
              <a:rPr lang="en-US" sz="2400" dirty="0" smtClean="0"/>
              <a:t>– either on the board or employer site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43030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471248361"/>
              </p:ext>
            </p:extLst>
          </p:nvPr>
        </p:nvGraphicFramePr>
        <p:xfrm>
          <a:off x="762000" y="433137"/>
          <a:ext cx="7543800" cy="4287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74210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9139" y="273276"/>
            <a:ext cx="366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</a:rPr>
              <a:t>What’s useful?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71947" y="1110973"/>
            <a:ext cx="46195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Job </a:t>
            </a:r>
            <a:r>
              <a:rPr lang="en-US" sz="2800" dirty="0" smtClean="0"/>
              <a:t>search</a:t>
            </a:r>
          </a:p>
          <a:p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Job </a:t>
            </a:r>
            <a:r>
              <a:rPr lang="en-US" sz="2800" dirty="0" smtClean="0"/>
              <a:t>alerts</a:t>
            </a:r>
          </a:p>
          <a:p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CV </a:t>
            </a:r>
            <a:r>
              <a:rPr lang="en-US" sz="2800" dirty="0" smtClean="0"/>
              <a:t>posting</a:t>
            </a:r>
          </a:p>
          <a:p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Communicating with hiring managers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78013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60031" y="1158078"/>
            <a:ext cx="7036103" cy="3028912"/>
          </a:xfrm>
        </p:spPr>
        <p:txBody>
          <a:bodyPr/>
          <a:lstStyle/>
          <a:p>
            <a:r>
              <a:rPr lang="en-US" sz="2400" b="1" dirty="0"/>
              <a:t>Lack of response </a:t>
            </a:r>
            <a:r>
              <a:rPr lang="en-US" sz="2400" dirty="0"/>
              <a:t>from </a:t>
            </a:r>
            <a:r>
              <a:rPr lang="en-US" sz="2400" dirty="0" smtClean="0"/>
              <a:t>employers </a:t>
            </a:r>
            <a:r>
              <a:rPr lang="en-US" sz="2400" dirty="0"/>
              <a:t>(71</a:t>
            </a:r>
            <a:r>
              <a:rPr lang="en-US" sz="2400" dirty="0" smtClean="0"/>
              <a:t>%)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Fake</a:t>
            </a:r>
            <a:r>
              <a:rPr lang="en-US" sz="2400" dirty="0"/>
              <a:t> job postings (64</a:t>
            </a:r>
            <a:r>
              <a:rPr lang="en-US" sz="2400" dirty="0" smtClean="0"/>
              <a:t>%)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Requiring registration </a:t>
            </a:r>
            <a:r>
              <a:rPr lang="en-US" sz="2400" dirty="0"/>
              <a:t>to see jobs (58</a:t>
            </a:r>
            <a:r>
              <a:rPr lang="en-US" sz="2400" dirty="0" smtClean="0"/>
              <a:t>%)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Requiring payment </a:t>
            </a:r>
            <a:r>
              <a:rPr lang="en-US" sz="2400" dirty="0"/>
              <a:t>to see jobs (55%)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BE254E-1969-3649-B4EE-1476A675BD7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frustrates you about job boards?</a:t>
            </a:r>
          </a:p>
        </p:txBody>
      </p:sp>
    </p:spTree>
    <p:extLst>
      <p:ext uri="{BB962C8B-B14F-4D97-AF65-F5344CB8AC3E}">
        <p14:creationId xmlns:p14="http://schemas.microsoft.com/office/powerpoint/2010/main" val="41702433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0122" y="1021422"/>
            <a:ext cx="5993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So what about social media?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5" y="2168683"/>
            <a:ext cx="2796639" cy="677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22" y="2434087"/>
            <a:ext cx="1706100" cy="1136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16" y="3002140"/>
            <a:ext cx="900298" cy="900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292" y="2678476"/>
            <a:ext cx="885586" cy="89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39422" y="1168782"/>
            <a:ext cx="6167043" cy="3340009"/>
          </a:xfrm>
        </p:spPr>
        <p:txBody>
          <a:bodyPr/>
          <a:lstStyle/>
          <a:p>
            <a:r>
              <a:rPr lang="en-US" sz="2400" b="1" dirty="0"/>
              <a:t>Google+ matters</a:t>
            </a:r>
            <a:r>
              <a:rPr lang="en-US" sz="2400" dirty="0"/>
              <a:t>: roughly 1/3 of both groups </a:t>
            </a:r>
            <a:r>
              <a:rPr lang="en-US" sz="2400" dirty="0" smtClean="0"/>
              <a:t>use </a:t>
            </a:r>
            <a:r>
              <a:rPr lang="en-US" sz="2400" dirty="0"/>
              <a:t>it for career/job </a:t>
            </a:r>
            <a:r>
              <a:rPr lang="en-US" sz="2400" dirty="0" smtClean="0"/>
              <a:t>activities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Facebook </a:t>
            </a:r>
            <a:r>
              <a:rPr lang="en-US" sz="2400" b="1" dirty="0"/>
              <a:t>more important </a:t>
            </a:r>
            <a:r>
              <a:rPr lang="en-US" sz="2400" dirty="0"/>
              <a:t>than LinkedIn to Random </a:t>
            </a:r>
            <a:r>
              <a:rPr lang="en-US" sz="2400" dirty="0" smtClean="0"/>
              <a:t>respondent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LinkedIn </a:t>
            </a:r>
            <a:r>
              <a:rPr lang="en-US" sz="2400" b="1" dirty="0"/>
              <a:t>clear leader </a:t>
            </a:r>
            <a:r>
              <a:rPr lang="en-US" sz="2400" dirty="0"/>
              <a:t>with Active Seekers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BE254E-1969-3649-B4EE-1476A675BD7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</a:t>
            </a:r>
            <a:r>
              <a:rPr lang="en-US" dirty="0"/>
              <a:t>surprises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6" y="1168782"/>
            <a:ext cx="885586" cy="891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8" y="2289439"/>
            <a:ext cx="1458716" cy="9713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56" y="3506344"/>
            <a:ext cx="880536" cy="8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107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716073" y="1528816"/>
            <a:ext cx="1312751" cy="1312751"/>
            <a:chOff x="716073" y="1528816"/>
            <a:chExt cx="1312751" cy="1312751"/>
          </a:xfrm>
        </p:grpSpPr>
        <p:sp>
          <p:nvSpPr>
            <p:cNvPr id="10" name="Oval 9"/>
            <p:cNvSpPr/>
            <p:nvPr/>
          </p:nvSpPr>
          <p:spPr>
            <a:xfrm>
              <a:off x="716073" y="1528816"/>
              <a:ext cx="1312751" cy="131275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51089" y="1563833"/>
              <a:ext cx="1241062" cy="124106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Placeholder 7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400" y="1600200"/>
            <a:ext cx="1166813" cy="116681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this survey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2197" y="2879139"/>
            <a:ext cx="21041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Determine what </a:t>
            </a:r>
            <a:r>
              <a:rPr lang="en-US" sz="1400" b="1" dirty="0"/>
              <a:t>tools and techniques</a:t>
            </a:r>
            <a:r>
              <a:rPr lang="en-US" sz="1400" dirty="0"/>
              <a:t> job seekers use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6471" y="3264237"/>
            <a:ext cx="23690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Identify </a:t>
            </a:r>
            <a:r>
              <a:rPr lang="en-US" sz="1400" b="1" dirty="0"/>
              <a:t>how</a:t>
            </a:r>
            <a:r>
              <a:rPr lang="en-US" sz="1400" dirty="0"/>
              <a:t> </a:t>
            </a:r>
            <a:r>
              <a:rPr lang="en-US" sz="1400" dirty="0" smtClean="0"/>
              <a:t>seekers </a:t>
            </a:r>
            <a:r>
              <a:rPr lang="en-US" sz="1400" dirty="0"/>
              <a:t>use different technology platforms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87289" y="2879139"/>
            <a:ext cx="23588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Delineate difference between </a:t>
            </a:r>
            <a:r>
              <a:rPr lang="en-US" sz="1400" b="1" dirty="0"/>
              <a:t>active</a:t>
            </a:r>
            <a:r>
              <a:rPr lang="en-US" sz="1400" dirty="0"/>
              <a:t> seekers and </a:t>
            </a:r>
            <a:r>
              <a:rPr lang="en-US" sz="1400" b="1" dirty="0"/>
              <a:t>random</a:t>
            </a:r>
            <a:r>
              <a:rPr lang="en-US" sz="1400" dirty="0"/>
              <a:t> respondents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828520" y="1460793"/>
            <a:ext cx="357064" cy="378044"/>
            <a:chOff x="828520" y="1460793"/>
            <a:chExt cx="357064" cy="378044"/>
          </a:xfrm>
        </p:grpSpPr>
        <p:sp>
          <p:nvSpPr>
            <p:cNvPr id="14" name="Oval 13"/>
            <p:cNvSpPr/>
            <p:nvPr/>
          </p:nvSpPr>
          <p:spPr>
            <a:xfrm>
              <a:off x="839033" y="1492286"/>
              <a:ext cx="346551" cy="3465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28520" y="1476644"/>
              <a:ext cx="346551" cy="3465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8588" y="1460793"/>
              <a:ext cx="348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Open Sans"/>
                  <a:cs typeface="Open Sans"/>
                </a:rPr>
                <a:t>1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551454" y="1898148"/>
            <a:ext cx="1312751" cy="1312751"/>
            <a:chOff x="716073" y="1528816"/>
            <a:chExt cx="1312751" cy="1312751"/>
          </a:xfrm>
        </p:grpSpPr>
        <p:sp>
          <p:nvSpPr>
            <p:cNvPr id="66" name="Oval 65"/>
            <p:cNvSpPr/>
            <p:nvPr/>
          </p:nvSpPr>
          <p:spPr>
            <a:xfrm>
              <a:off x="716073" y="1528816"/>
              <a:ext cx="1312751" cy="131275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51089" y="1563833"/>
              <a:ext cx="1241062" cy="124106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Placeholder 5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0" r="22880"/>
          <a:stretch>
            <a:fillRect/>
          </a:stretch>
        </p:blipFill>
        <p:spPr>
          <a:xfrm>
            <a:off x="3622808" y="1963326"/>
            <a:ext cx="1166812" cy="1165225"/>
          </a:xfrm>
        </p:spPr>
      </p:pic>
      <p:grpSp>
        <p:nvGrpSpPr>
          <p:cNvPr id="69" name="Group 68"/>
          <p:cNvGrpSpPr/>
          <p:nvPr/>
        </p:nvGrpSpPr>
        <p:grpSpPr>
          <a:xfrm>
            <a:off x="3454789" y="1933165"/>
            <a:ext cx="357064" cy="378044"/>
            <a:chOff x="828520" y="1460793"/>
            <a:chExt cx="357064" cy="378044"/>
          </a:xfrm>
        </p:grpSpPr>
        <p:sp>
          <p:nvSpPr>
            <p:cNvPr id="70" name="Oval 69"/>
            <p:cNvSpPr/>
            <p:nvPr/>
          </p:nvSpPr>
          <p:spPr>
            <a:xfrm>
              <a:off x="839033" y="1492286"/>
              <a:ext cx="346551" cy="3465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828520" y="1476644"/>
              <a:ext cx="346551" cy="3465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28588" y="1460793"/>
              <a:ext cx="348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Open Sans"/>
                  <a:cs typeface="Open Sans"/>
                </a:rPr>
                <a:t>2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352272" y="1528816"/>
            <a:ext cx="1312751" cy="1312751"/>
            <a:chOff x="716073" y="1528816"/>
            <a:chExt cx="1312751" cy="1312751"/>
          </a:xfrm>
        </p:grpSpPr>
        <p:sp>
          <p:nvSpPr>
            <p:cNvPr id="74" name="Oval 73"/>
            <p:cNvSpPr/>
            <p:nvPr/>
          </p:nvSpPr>
          <p:spPr>
            <a:xfrm>
              <a:off x="716073" y="1528816"/>
              <a:ext cx="1312751" cy="131275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51089" y="1563833"/>
              <a:ext cx="1241062" cy="124106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Placeholder 6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7" r="27497"/>
          <a:stretch>
            <a:fillRect/>
          </a:stretch>
        </p:blipFill>
        <p:spPr>
          <a:xfrm>
            <a:off x="6426200" y="1600200"/>
            <a:ext cx="1165225" cy="1166813"/>
          </a:xfrm>
        </p:spPr>
      </p:pic>
      <p:grpSp>
        <p:nvGrpSpPr>
          <p:cNvPr id="77" name="Group 76"/>
          <p:cNvGrpSpPr/>
          <p:nvPr/>
        </p:nvGrpSpPr>
        <p:grpSpPr>
          <a:xfrm>
            <a:off x="6255486" y="1528816"/>
            <a:ext cx="357064" cy="378044"/>
            <a:chOff x="828520" y="1460793"/>
            <a:chExt cx="357064" cy="378044"/>
          </a:xfrm>
        </p:grpSpPr>
        <p:sp>
          <p:nvSpPr>
            <p:cNvPr id="78" name="Oval 77"/>
            <p:cNvSpPr/>
            <p:nvPr/>
          </p:nvSpPr>
          <p:spPr>
            <a:xfrm>
              <a:off x="839033" y="1492286"/>
              <a:ext cx="346551" cy="3465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828520" y="1476644"/>
              <a:ext cx="346551" cy="3465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28588" y="1460793"/>
              <a:ext cx="348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Open Sans"/>
                  <a:cs typeface="Open Sans"/>
                </a:rPr>
                <a:t>3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BE254E-1969-3649-B4EE-1476A675BD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4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796410098"/>
              </p:ext>
            </p:extLst>
          </p:nvPr>
        </p:nvGraphicFramePr>
        <p:xfrm>
          <a:off x="838200" y="378135"/>
          <a:ext cx="7467600" cy="4360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990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2525" y="297026"/>
            <a:ext cx="7333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/>
                </a:solidFill>
              </a:rPr>
              <a:t>Attitudes toward online recruiting </a:t>
            </a:r>
            <a:endParaRPr lang="en-US" sz="3200" b="1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24858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/>
              <a:t>Go ahead – tell me what you </a:t>
            </a:r>
          </a:p>
          <a:p>
            <a:pPr algn="ctr"/>
            <a:r>
              <a:rPr lang="en-US" sz="2400" i="1" dirty="0"/>
              <a:t>really</a:t>
            </a:r>
            <a:r>
              <a:rPr lang="en-US" sz="2400" dirty="0"/>
              <a:t> think.</a:t>
            </a:r>
          </a:p>
        </p:txBody>
      </p:sp>
    </p:spTree>
    <p:extLst>
      <p:ext uri="{BB962C8B-B14F-4D97-AF65-F5344CB8AC3E}">
        <p14:creationId xmlns:p14="http://schemas.microsoft.com/office/powerpoint/2010/main" val="24624592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6275" y="624012"/>
            <a:ext cx="738051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Top words to describe a </a:t>
            </a:r>
            <a:r>
              <a:rPr lang="en-US" sz="2800" b="1" dirty="0">
                <a:solidFill>
                  <a:schemeClr val="bg2"/>
                </a:solidFill>
              </a:rPr>
              <a:t>‘generalist’ job board </a:t>
            </a:r>
            <a:r>
              <a:rPr lang="en-US" sz="2800" dirty="0">
                <a:solidFill>
                  <a:schemeClr val="bg2"/>
                </a:solidFill>
              </a:rPr>
              <a:t>like </a:t>
            </a:r>
            <a:r>
              <a:rPr lang="en-US" sz="2800" dirty="0"/>
              <a:t>Monster</a:t>
            </a:r>
            <a:r>
              <a:rPr lang="en-US" sz="2800" dirty="0">
                <a:solidFill>
                  <a:schemeClr val="bg2"/>
                </a:solidFill>
              </a:rPr>
              <a:t>, etc.:</a:t>
            </a:r>
          </a:p>
          <a:p>
            <a:endParaRPr lang="en-US" sz="2800" dirty="0"/>
          </a:p>
          <a:p>
            <a:r>
              <a:rPr lang="en-US" sz="2800" b="1" dirty="0"/>
              <a:t>	</a:t>
            </a:r>
            <a:r>
              <a:rPr lang="en-US" sz="2000" b="1" dirty="0"/>
              <a:t>Active Seekers</a:t>
            </a:r>
            <a:r>
              <a:rPr lang="en-US" sz="2000" dirty="0"/>
              <a:t>: </a:t>
            </a:r>
          </a:p>
          <a:p>
            <a:pPr marL="400050" lvl="1" indent="0">
              <a:buNone/>
            </a:pPr>
            <a:r>
              <a:rPr lang="en-US" sz="2000" dirty="0"/>
              <a:t>		#1 ‘untargeted’</a:t>
            </a:r>
          </a:p>
          <a:p>
            <a:pPr marL="400050" lvl="1" indent="0">
              <a:buNone/>
            </a:pPr>
            <a:r>
              <a:rPr lang="en-US" sz="2000" dirty="0"/>
              <a:t>		#2 ‘valuable’ &amp; ‘worthless’ (tie)</a:t>
            </a:r>
          </a:p>
          <a:p>
            <a:endParaRPr lang="en-US" dirty="0"/>
          </a:p>
          <a:p>
            <a:r>
              <a:rPr lang="en-US" sz="2800" b="1" dirty="0"/>
              <a:t>	</a:t>
            </a:r>
            <a:r>
              <a:rPr lang="en-US" sz="2000" b="1" dirty="0"/>
              <a:t>Random</a:t>
            </a:r>
            <a:r>
              <a:rPr lang="en-US" sz="2000" dirty="0"/>
              <a:t>: </a:t>
            </a:r>
          </a:p>
          <a:p>
            <a:pPr marL="400050" lvl="1" indent="0">
              <a:buNone/>
            </a:pPr>
            <a:r>
              <a:rPr lang="en-US" sz="2000" dirty="0"/>
              <a:t>		#1 ‘valuable’</a:t>
            </a:r>
          </a:p>
          <a:p>
            <a:pPr marL="400050" lvl="1" indent="0">
              <a:buNone/>
            </a:pPr>
            <a:r>
              <a:rPr lang="en-US" sz="2000" dirty="0"/>
              <a:t>		#2 ‘overwhelming’</a:t>
            </a:r>
          </a:p>
        </p:txBody>
      </p:sp>
    </p:spTree>
    <p:extLst>
      <p:ext uri="{BB962C8B-B14F-4D97-AF65-F5344CB8AC3E}">
        <p14:creationId xmlns:p14="http://schemas.microsoft.com/office/powerpoint/2010/main" val="40397020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6276" y="624012"/>
            <a:ext cx="73152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Top words to describe a </a:t>
            </a:r>
            <a:r>
              <a:rPr lang="en-US" sz="2800" b="1" dirty="0">
                <a:solidFill>
                  <a:schemeClr val="bg2"/>
                </a:solidFill>
              </a:rPr>
              <a:t>‘niche’ job board </a:t>
            </a:r>
            <a:r>
              <a:rPr lang="en-US" sz="2800" dirty="0">
                <a:solidFill>
                  <a:schemeClr val="bg2"/>
                </a:solidFill>
              </a:rPr>
              <a:t>like </a:t>
            </a:r>
            <a:r>
              <a:rPr lang="en-US" sz="2800" dirty="0"/>
              <a:t>Dice</a:t>
            </a:r>
            <a:r>
              <a:rPr lang="en-US" sz="2800" dirty="0">
                <a:solidFill>
                  <a:schemeClr val="bg2"/>
                </a:solidFill>
              </a:rPr>
              <a:t>, etc.:</a:t>
            </a:r>
          </a:p>
          <a:p>
            <a:endParaRPr lang="en-US" dirty="0"/>
          </a:p>
          <a:p>
            <a:r>
              <a:rPr lang="en-US" b="1" dirty="0"/>
              <a:t>	</a:t>
            </a:r>
            <a:r>
              <a:rPr lang="en-US" sz="2000" b="1" dirty="0"/>
              <a:t>Active Seekers</a:t>
            </a:r>
            <a:r>
              <a:rPr lang="en-US" sz="2000" dirty="0"/>
              <a:t>: </a:t>
            </a:r>
          </a:p>
          <a:p>
            <a:pPr marL="400050" lvl="1" indent="0">
              <a:buNone/>
            </a:pPr>
            <a:r>
              <a:rPr lang="en-US" sz="2000" dirty="0"/>
              <a:t>		#1 ‘targeted’</a:t>
            </a:r>
          </a:p>
          <a:p>
            <a:pPr marL="400050" lvl="1" indent="0">
              <a:buNone/>
            </a:pPr>
            <a:r>
              <a:rPr lang="en-US" sz="2000" dirty="0"/>
              <a:t>		#2 ‘valuable’</a:t>
            </a:r>
          </a:p>
          <a:p>
            <a:endParaRPr lang="en-US" sz="2000" dirty="0"/>
          </a:p>
          <a:p>
            <a:r>
              <a:rPr lang="en-US" sz="2000" b="1" dirty="0"/>
              <a:t>	Random</a:t>
            </a:r>
            <a:r>
              <a:rPr lang="en-US" sz="2000" dirty="0"/>
              <a:t>: </a:t>
            </a:r>
          </a:p>
          <a:p>
            <a:pPr marL="400050" lvl="1" indent="0">
              <a:buNone/>
            </a:pPr>
            <a:r>
              <a:rPr lang="en-US" sz="2000" dirty="0"/>
              <a:t>		#1 ‘valuable’</a:t>
            </a:r>
          </a:p>
          <a:p>
            <a:pPr marL="400050" lvl="1" indent="0">
              <a:buNone/>
            </a:pPr>
            <a:r>
              <a:rPr lang="en-US" sz="2000" dirty="0"/>
              <a:t>		#2 ‘targeted’</a:t>
            </a:r>
          </a:p>
        </p:txBody>
      </p:sp>
    </p:spTree>
    <p:extLst>
      <p:ext uri="{BB962C8B-B14F-4D97-AF65-F5344CB8AC3E}">
        <p14:creationId xmlns:p14="http://schemas.microsoft.com/office/powerpoint/2010/main" val="32123424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5182" y="582448"/>
            <a:ext cx="72736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Top words to describe a </a:t>
            </a:r>
            <a:r>
              <a:rPr lang="en-US" sz="2800" b="1" dirty="0">
                <a:solidFill>
                  <a:schemeClr val="bg2"/>
                </a:solidFill>
              </a:rPr>
              <a:t>‘social recruiting’ site </a:t>
            </a:r>
            <a:r>
              <a:rPr lang="en-US" sz="2800" dirty="0">
                <a:solidFill>
                  <a:schemeClr val="bg2"/>
                </a:solidFill>
              </a:rPr>
              <a:t>like </a:t>
            </a:r>
            <a:r>
              <a:rPr lang="en-US" sz="2800" dirty="0"/>
              <a:t>LinkedIn</a:t>
            </a:r>
            <a:r>
              <a:rPr lang="en-US" sz="2800" dirty="0">
                <a:solidFill>
                  <a:schemeClr val="bg2"/>
                </a:solidFill>
              </a:rPr>
              <a:t>, etc.:</a:t>
            </a:r>
          </a:p>
          <a:p>
            <a:endParaRPr lang="en-US" sz="2000" dirty="0"/>
          </a:p>
          <a:p>
            <a:r>
              <a:rPr lang="en-US" sz="2000" b="1" dirty="0"/>
              <a:t>	Active Seekers</a:t>
            </a:r>
            <a:r>
              <a:rPr lang="en-US" sz="2000" dirty="0"/>
              <a:t>: </a:t>
            </a:r>
          </a:p>
          <a:p>
            <a:pPr marL="400050" lvl="1" indent="0">
              <a:buNone/>
            </a:pPr>
            <a:r>
              <a:rPr lang="en-US" sz="2000" dirty="0"/>
              <a:t>		#1 ‘professional’</a:t>
            </a:r>
          </a:p>
          <a:p>
            <a:pPr marL="400050" lvl="1" indent="0">
              <a:buNone/>
            </a:pPr>
            <a:r>
              <a:rPr lang="en-US" sz="2000" dirty="0"/>
              <a:t>		#2 ‘essential’</a:t>
            </a:r>
          </a:p>
          <a:p>
            <a:endParaRPr lang="en-US" sz="2000" dirty="0"/>
          </a:p>
          <a:p>
            <a:r>
              <a:rPr lang="en-US" sz="2000" b="1" dirty="0"/>
              <a:t>	Random</a:t>
            </a:r>
            <a:r>
              <a:rPr lang="en-US" sz="2000" dirty="0"/>
              <a:t>: </a:t>
            </a:r>
          </a:p>
          <a:p>
            <a:pPr marL="400050" lvl="1" indent="0">
              <a:buNone/>
            </a:pPr>
            <a:r>
              <a:rPr lang="en-US" sz="2000" dirty="0"/>
              <a:t>		#1 ‘professional’</a:t>
            </a:r>
          </a:p>
          <a:p>
            <a:pPr marL="400050" lvl="1" indent="0">
              <a:buNone/>
            </a:pPr>
            <a:r>
              <a:rPr lang="en-US" sz="2000" dirty="0"/>
              <a:t>		#2 ‘valuable’</a:t>
            </a:r>
          </a:p>
        </p:txBody>
      </p:sp>
    </p:spTree>
    <p:extLst>
      <p:ext uri="{BB962C8B-B14F-4D97-AF65-F5344CB8AC3E}">
        <p14:creationId xmlns:p14="http://schemas.microsoft.com/office/powerpoint/2010/main" val="2220959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4087" y="635888"/>
            <a:ext cx="74505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Top words to describe a </a:t>
            </a:r>
            <a:r>
              <a:rPr lang="en-US" sz="2800" b="1" dirty="0">
                <a:solidFill>
                  <a:schemeClr val="bg2"/>
                </a:solidFill>
              </a:rPr>
              <a:t>‘job aggregator’ site </a:t>
            </a:r>
            <a:r>
              <a:rPr lang="en-US" sz="2800" dirty="0">
                <a:solidFill>
                  <a:schemeClr val="bg2"/>
                </a:solidFill>
              </a:rPr>
              <a:t>like </a:t>
            </a:r>
            <a:r>
              <a:rPr lang="en-US" sz="2800" dirty="0"/>
              <a:t>Indeed</a:t>
            </a:r>
            <a:r>
              <a:rPr lang="en-US" sz="2800" dirty="0">
                <a:solidFill>
                  <a:schemeClr val="bg2"/>
                </a:solidFill>
              </a:rPr>
              <a:t>, etc.:</a:t>
            </a:r>
          </a:p>
          <a:p>
            <a:endParaRPr lang="en-US" sz="2000" dirty="0"/>
          </a:p>
          <a:p>
            <a:r>
              <a:rPr lang="en-US" sz="2000" b="1" dirty="0"/>
              <a:t>	Active Seekers</a:t>
            </a:r>
            <a:r>
              <a:rPr lang="en-US" sz="2000" dirty="0"/>
              <a:t>: </a:t>
            </a:r>
          </a:p>
          <a:p>
            <a:pPr marL="400050" lvl="1" indent="0">
              <a:buNone/>
            </a:pPr>
            <a:r>
              <a:rPr lang="en-US" sz="2000" dirty="0"/>
              <a:t>		#1 ‘valuable’</a:t>
            </a:r>
          </a:p>
          <a:p>
            <a:pPr marL="400050" lvl="1" indent="0">
              <a:buNone/>
            </a:pPr>
            <a:r>
              <a:rPr lang="en-US" sz="2000" dirty="0"/>
              <a:t>		#2 ‘efficient’</a:t>
            </a:r>
          </a:p>
          <a:p>
            <a:endParaRPr lang="en-US" sz="2000" dirty="0"/>
          </a:p>
          <a:p>
            <a:r>
              <a:rPr lang="en-US" sz="2000" b="1" dirty="0"/>
              <a:t>	Random</a:t>
            </a:r>
            <a:r>
              <a:rPr lang="en-US" sz="2000" dirty="0"/>
              <a:t>: </a:t>
            </a:r>
          </a:p>
          <a:p>
            <a:pPr marL="400050" lvl="1" indent="0">
              <a:buNone/>
            </a:pPr>
            <a:r>
              <a:rPr lang="en-US" sz="2000" dirty="0"/>
              <a:t>		#1 ‘valuable’</a:t>
            </a:r>
          </a:p>
          <a:p>
            <a:pPr marL="400050" lvl="1" indent="0">
              <a:buNone/>
            </a:pPr>
            <a:r>
              <a:rPr lang="en-US" sz="2000" dirty="0"/>
              <a:t>		#2 ‘efficient’</a:t>
            </a:r>
          </a:p>
        </p:txBody>
      </p:sp>
    </p:spTree>
    <p:extLst>
      <p:ext uri="{BB962C8B-B14F-4D97-AF65-F5344CB8AC3E}">
        <p14:creationId xmlns:p14="http://schemas.microsoft.com/office/powerpoint/2010/main" val="25436628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93129" y="1113779"/>
            <a:ext cx="6399586" cy="3051251"/>
          </a:xfrm>
        </p:spPr>
        <p:txBody>
          <a:bodyPr/>
          <a:lstStyle/>
          <a:p>
            <a:r>
              <a:rPr lang="en-US" sz="1800" b="1" dirty="0" smtClean="0"/>
              <a:t>Awareness = action</a:t>
            </a:r>
            <a:r>
              <a:rPr lang="en-US" sz="1800" dirty="0" smtClean="0"/>
              <a:t>: Active seekers use all career tools at a much higher level than the population at </a:t>
            </a:r>
            <a:r>
              <a:rPr lang="en-US" sz="1800" dirty="0" smtClean="0"/>
              <a:t>large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b="1" dirty="0" smtClean="0"/>
              <a:t>Old habits die hard: </a:t>
            </a:r>
            <a:r>
              <a:rPr lang="en-US" sz="1800" dirty="0" smtClean="0"/>
              <a:t>Almost half of random respondents use newspapers to find </a:t>
            </a:r>
            <a:r>
              <a:rPr lang="en-US" sz="1800" dirty="0" smtClean="0"/>
              <a:t>work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b="1" dirty="0" smtClean="0"/>
              <a:t>Mobile has its place: </a:t>
            </a:r>
            <a:r>
              <a:rPr lang="en-US" sz="1800" dirty="0" smtClean="0"/>
              <a:t>Used for job search and research – but desktops/laptops rule everything else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BE254E-1969-3649-B4EE-1476A675BD7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5" y="880906"/>
            <a:ext cx="1153743" cy="10432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0" y="2062552"/>
            <a:ext cx="1136395" cy="7738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7" y="3011327"/>
            <a:ext cx="986311" cy="75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63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41930" y="1292536"/>
            <a:ext cx="6382651" cy="2789994"/>
          </a:xfrm>
        </p:spPr>
        <p:txBody>
          <a:bodyPr/>
          <a:lstStyle/>
          <a:p>
            <a:r>
              <a:rPr lang="en-US" sz="1800" b="1" dirty="0" smtClean="0"/>
              <a:t>Referrals </a:t>
            </a:r>
            <a:r>
              <a:rPr lang="en-US" sz="1800" b="1" dirty="0" smtClean="0"/>
              <a:t>really work: </a:t>
            </a:r>
            <a:r>
              <a:rPr lang="en-US" sz="1800" dirty="0" smtClean="0"/>
              <a:t>Over 2/3rds of respondents have found jobs via a </a:t>
            </a:r>
            <a:r>
              <a:rPr lang="en-US" sz="1800" dirty="0" smtClean="0"/>
              <a:t>referral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b="1" dirty="0" smtClean="0"/>
              <a:t>Blame game: </a:t>
            </a:r>
            <a:r>
              <a:rPr lang="en-US" sz="1800" dirty="0" smtClean="0"/>
              <a:t>Lack of employer response to a job app bounces back on job board</a:t>
            </a:r>
            <a:endParaRPr lang="en-US" sz="1800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BE254E-1969-3649-B4EE-1476A675BD7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4" y="1120697"/>
            <a:ext cx="1610990" cy="972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3" y="2454442"/>
            <a:ext cx="1203172" cy="79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267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35645" y="776896"/>
            <a:ext cx="7762088" cy="3731895"/>
          </a:xfrm>
        </p:spPr>
        <p:txBody>
          <a:bodyPr/>
          <a:lstStyle/>
          <a:p>
            <a:r>
              <a:rPr lang="en-US" sz="1800" b="1" dirty="0" smtClean="0"/>
              <a:t>Google+ actually matters: </a:t>
            </a:r>
            <a:r>
              <a:rPr lang="en-US" sz="1800" dirty="0" smtClean="0"/>
              <a:t>incorporate it into your </a:t>
            </a:r>
            <a:r>
              <a:rPr lang="en-US" sz="1800" dirty="0" smtClean="0"/>
              <a:t>marketing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b="1" dirty="0" smtClean="0"/>
              <a:t>Understand attitudes toward your service: </a:t>
            </a:r>
            <a:r>
              <a:rPr lang="en-US" sz="1800" dirty="0" smtClean="0"/>
              <a:t>are you ‘targeted’ – or ‘worthless</a:t>
            </a:r>
            <a:r>
              <a:rPr lang="en-US" sz="1800" dirty="0" smtClean="0"/>
              <a:t>’?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b="1" dirty="0" smtClean="0"/>
              <a:t>Educate your candidates: </a:t>
            </a:r>
            <a:r>
              <a:rPr lang="en-US" sz="1800" dirty="0" smtClean="0"/>
              <a:t>help them use your </a:t>
            </a:r>
            <a:r>
              <a:rPr lang="en-US" sz="1800" dirty="0" smtClean="0"/>
              <a:t>service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b="1" dirty="0" smtClean="0"/>
              <a:t>Deal with candidate frustration:</a:t>
            </a:r>
            <a:r>
              <a:rPr lang="en-US" sz="1800" dirty="0" smtClean="0"/>
              <a:t> generate auto-response after each successful </a:t>
            </a:r>
            <a:r>
              <a:rPr lang="en-US" sz="1800" dirty="0" smtClean="0"/>
              <a:t>application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b="1" dirty="0" smtClean="0"/>
              <a:t>Don’t assume: </a:t>
            </a:r>
            <a:r>
              <a:rPr lang="en-US" sz="1800" dirty="0" smtClean="0"/>
              <a:t>candidates can surprise you with how little – or how much – they know</a:t>
            </a:r>
            <a:endParaRPr lang="en-US" sz="1800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</p:spTree>
    <p:extLst>
      <p:ext uri="{BB962C8B-B14F-4D97-AF65-F5344CB8AC3E}">
        <p14:creationId xmlns:p14="http://schemas.microsoft.com/office/powerpoint/2010/main" val="25709544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3558666_m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47" y="54096"/>
            <a:ext cx="3448100" cy="128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85455" y="1262062"/>
            <a:ext cx="66294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Job Board Doctor</a:t>
            </a:r>
            <a:r>
              <a:rPr lang="en-US" sz="1400" dirty="0"/>
              <a:t> provides consulting services for job boards and career sites in the following areas:</a:t>
            </a:r>
          </a:p>
          <a:p>
            <a:pPr lvl="1">
              <a:spcBef>
                <a:spcPct val="50000"/>
              </a:spcBef>
            </a:pPr>
            <a:r>
              <a:rPr lang="en-US" sz="1400" dirty="0"/>
              <a:t>Short &amp; long-range planning	Product development &amp; launch</a:t>
            </a:r>
          </a:p>
          <a:p>
            <a:pPr lvl="1">
              <a:spcBef>
                <a:spcPct val="50000"/>
              </a:spcBef>
            </a:pPr>
            <a:r>
              <a:rPr lang="en-US" sz="1400" dirty="0"/>
              <a:t>Sales &amp; marketing		</a:t>
            </a:r>
            <a:r>
              <a:rPr lang="en-US" sz="1400" dirty="0" smtClean="0"/>
              <a:t>	Strategic analysis</a:t>
            </a:r>
            <a:endParaRPr lang="en-US" sz="1400" dirty="0"/>
          </a:p>
          <a:p>
            <a:pPr lvl="1">
              <a:spcBef>
                <a:spcPct val="50000"/>
              </a:spcBef>
            </a:pPr>
            <a:r>
              <a:rPr lang="en-US" sz="1400" dirty="0"/>
              <a:t>Social media &amp; content creation	Site &amp; user interface analysis</a:t>
            </a:r>
          </a:p>
          <a:p>
            <a:pPr>
              <a:spcBef>
                <a:spcPct val="50000"/>
              </a:spcBef>
            </a:pP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b="1" dirty="0"/>
              <a:t>Phone</a:t>
            </a:r>
            <a:r>
              <a:rPr lang="en-US" sz="1400" dirty="0"/>
              <a:t>: 	641-236-0298</a:t>
            </a:r>
          </a:p>
          <a:p>
            <a:pPr>
              <a:spcBef>
                <a:spcPct val="50000"/>
              </a:spcBef>
            </a:pPr>
            <a:r>
              <a:rPr lang="en-US" sz="1400" b="1" dirty="0"/>
              <a:t>Email</a:t>
            </a:r>
            <a:r>
              <a:rPr lang="en-US" sz="1400" dirty="0"/>
              <a:t>:	</a:t>
            </a:r>
            <a:r>
              <a:rPr lang="en-US" sz="1400" dirty="0">
                <a:hlinkClick r:id="rId3"/>
              </a:rPr>
              <a:t>thedoctor@jobboarddoctor.com</a:t>
            </a: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b="1" dirty="0"/>
              <a:t>Twitter</a:t>
            </a:r>
            <a:r>
              <a:rPr lang="en-US" sz="1400" dirty="0"/>
              <a:t>:	JobBoardDoctor</a:t>
            </a:r>
          </a:p>
          <a:p>
            <a:pPr>
              <a:spcBef>
                <a:spcPct val="50000"/>
              </a:spcBef>
            </a:pPr>
            <a:r>
              <a:rPr lang="en-US" sz="1400" b="1" dirty="0"/>
              <a:t>Web</a:t>
            </a:r>
            <a:r>
              <a:rPr lang="en-US" sz="1400" dirty="0"/>
              <a:t>:	</a:t>
            </a:r>
            <a:r>
              <a:rPr lang="en-US" sz="1400" dirty="0">
                <a:hlinkClick r:id="rId4"/>
              </a:rPr>
              <a:t>www.jobboarddoctor.com</a:t>
            </a:r>
            <a:endParaRPr lang="en-US" sz="1400" dirty="0"/>
          </a:p>
          <a:p>
            <a:pPr>
              <a:spcBef>
                <a:spcPct val="50000"/>
              </a:spcBef>
            </a:pP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933" y="2945083"/>
            <a:ext cx="950026" cy="14250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15202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83054" y="2456291"/>
            <a:ext cx="1465428" cy="1465428"/>
          </a:xfrm>
          <a:prstGeom prst="ellipse">
            <a:avLst/>
          </a:prstGeom>
          <a:solidFill>
            <a:schemeClr val="accent4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3055" y="3027606"/>
            <a:ext cx="1155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en Sans"/>
                <a:cs typeface="Open Sans"/>
              </a:rPr>
              <a:t>Job Board Doctor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686038" y="2456291"/>
            <a:ext cx="1465428" cy="1465428"/>
          </a:xfrm>
          <a:prstGeom prst="ellipse">
            <a:avLst/>
          </a:prstGeom>
          <a:solidFill>
            <a:schemeClr val="accent3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78157" y="1397511"/>
            <a:ext cx="1465428" cy="1465428"/>
          </a:xfrm>
          <a:prstGeom prst="ellipse">
            <a:avLst/>
          </a:prstGeom>
          <a:solidFill>
            <a:schemeClr val="accent2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99866" y="1968268"/>
            <a:ext cx="14328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en Sans"/>
                <a:cs typeface="Open Sans"/>
              </a:rPr>
              <a:t>eHarmony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10870" y="3035314"/>
            <a:ext cx="13148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Open Sans"/>
                <a:cs typeface="Open Sans"/>
              </a:rPr>
              <a:t>Job-Hunt.org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0372" y="1557282"/>
            <a:ext cx="5389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1001 responses </a:t>
            </a:r>
            <a:r>
              <a:rPr lang="en-US" sz="1600" dirty="0"/>
              <a:t>from a random sample of US residents ages 20 – 60 (labeled ‘Random’)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BE254E-1969-3649-B4EE-1476A675BD7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40372" y="2533498"/>
            <a:ext cx="5389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275 responses </a:t>
            </a:r>
            <a:r>
              <a:rPr lang="en-US" sz="1600" dirty="0"/>
              <a:t>from Job-</a:t>
            </a:r>
            <a:r>
              <a:rPr lang="en-US" sz="1600" dirty="0" err="1"/>
              <a:t>Hunt.org’s</a:t>
            </a:r>
            <a:r>
              <a:rPr lang="en-US" sz="1600" dirty="0"/>
              <a:t> and Job Board Doctor’s audience (labeled ‘Active Seeker’)</a:t>
            </a:r>
          </a:p>
        </p:txBody>
      </p:sp>
    </p:spTree>
    <p:extLst>
      <p:ext uri="{BB962C8B-B14F-4D97-AF65-F5344CB8AC3E}">
        <p14:creationId xmlns:p14="http://schemas.microsoft.com/office/powerpoint/2010/main" val="25268302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5" grpId="0" animBg="1"/>
      <p:bldP spid="28" grpId="0" animBg="1"/>
      <p:bldP spid="29" grpId="0"/>
      <p:bldP spid="30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Employed?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333451" y="1867773"/>
            <a:ext cx="456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/>
                <a:cs typeface="Open Sans"/>
              </a:rPr>
              <a:t>2</a:t>
            </a:r>
            <a:r>
              <a:rPr lang="en-US" sz="1400" b="1" dirty="0" smtClean="0">
                <a:solidFill>
                  <a:schemeClr val="bg1"/>
                </a:solidFill>
                <a:latin typeface="Open Sans"/>
                <a:cs typeface="Open Sans"/>
              </a:rPr>
              <a:t>M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BE254E-1969-3649-B4EE-1476A675BD73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928699"/>
              </p:ext>
            </p:extLst>
          </p:nvPr>
        </p:nvGraphicFramePr>
        <p:xfrm>
          <a:off x="1977074" y="1304467"/>
          <a:ext cx="5765638" cy="321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81397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Graphic spid="3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Age?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333451" y="1867773"/>
            <a:ext cx="456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/>
                <a:cs typeface="Open Sans"/>
              </a:rPr>
              <a:t>2</a:t>
            </a:r>
            <a:r>
              <a:rPr lang="en-US" sz="1400" b="1" dirty="0" smtClean="0">
                <a:solidFill>
                  <a:schemeClr val="bg1"/>
                </a:solidFill>
                <a:latin typeface="Open Sans"/>
                <a:cs typeface="Open Sans"/>
              </a:rPr>
              <a:t>M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BE254E-1969-3649-B4EE-1476A675BD73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18952357"/>
              </p:ext>
            </p:extLst>
          </p:nvPr>
        </p:nvGraphicFramePr>
        <p:xfrm>
          <a:off x="1315543" y="900976"/>
          <a:ext cx="6492240" cy="371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03099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Gender?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333451" y="1867773"/>
            <a:ext cx="456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/>
                <a:cs typeface="Open Sans"/>
              </a:rPr>
              <a:t>2</a:t>
            </a:r>
            <a:r>
              <a:rPr lang="en-US" sz="1400" b="1" dirty="0" smtClean="0">
                <a:solidFill>
                  <a:schemeClr val="bg1"/>
                </a:solidFill>
                <a:latin typeface="Open Sans"/>
                <a:cs typeface="Open Sans"/>
              </a:rPr>
              <a:t>M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BE254E-1969-3649-B4EE-1476A675BD73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813986576"/>
              </p:ext>
            </p:extLst>
          </p:nvPr>
        </p:nvGraphicFramePr>
        <p:xfrm>
          <a:off x="1403069" y="906186"/>
          <a:ext cx="6492240" cy="3713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60257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47766" y="1113996"/>
            <a:ext cx="2834017" cy="28340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31314" y="1189591"/>
            <a:ext cx="2679252" cy="267925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are job seekers really using?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6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BE254E-1969-3649-B4EE-1476A675BD7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tools used?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819823" y="1398709"/>
            <a:ext cx="7341024" cy="3110082"/>
          </a:xfrm>
        </p:spPr>
        <p:txBody>
          <a:bodyPr/>
          <a:lstStyle/>
          <a:p>
            <a:r>
              <a:rPr lang="en-US" dirty="0" smtClean="0"/>
              <a:t>Random respondents relied more heavily on </a:t>
            </a:r>
            <a:r>
              <a:rPr lang="en-US" b="1" dirty="0" smtClean="0"/>
              <a:t>newspapers</a:t>
            </a:r>
            <a:r>
              <a:rPr lang="en-US" dirty="0" smtClean="0"/>
              <a:t>, </a:t>
            </a:r>
            <a:r>
              <a:rPr lang="en-US" b="1" dirty="0" smtClean="0"/>
              <a:t>search engines</a:t>
            </a:r>
            <a:r>
              <a:rPr lang="en-US" dirty="0" smtClean="0"/>
              <a:t> and </a:t>
            </a:r>
            <a:r>
              <a:rPr lang="en-US" b="1" dirty="0" smtClean="0"/>
              <a:t>general job boards: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General job boards – 59%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Search engines – 51%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Newspapers – 45%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Active seekers used </a:t>
            </a:r>
            <a:r>
              <a:rPr lang="en-US" b="1" dirty="0" smtClean="0"/>
              <a:t>more varied methods</a:t>
            </a:r>
            <a:r>
              <a:rPr lang="en-US" dirty="0" smtClean="0"/>
              <a:t>, at a </a:t>
            </a:r>
            <a:r>
              <a:rPr lang="en-US" b="1" dirty="0" smtClean="0"/>
              <a:t>higher usage level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Job search engines – 74%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Company career sites – 70%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General job boards, Professional networks – 67%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Social media – 65%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3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TLAS template">
  <a:themeElements>
    <a:clrScheme name="ATLAS red 1">
      <a:dk1>
        <a:srgbClr val="1D2E3F"/>
      </a:dk1>
      <a:lt1>
        <a:srgbClr val="FFFFFF"/>
      </a:lt1>
      <a:dk2>
        <a:srgbClr val="7F9696"/>
      </a:dk2>
      <a:lt2>
        <a:srgbClr val="F81117"/>
      </a:lt2>
      <a:accent1>
        <a:srgbClr val="810407"/>
      </a:accent1>
      <a:accent2>
        <a:srgbClr val="C1060B"/>
      </a:accent2>
      <a:accent3>
        <a:srgbClr val="F81117"/>
      </a:accent3>
      <a:accent4>
        <a:srgbClr val="FB7074"/>
      </a:accent4>
      <a:accent5>
        <a:srgbClr val="FCA0A2"/>
      </a:accent5>
      <a:accent6>
        <a:srgbClr val="FECFD1"/>
      </a:accent6>
      <a:hlink>
        <a:srgbClr val="F81117"/>
      </a:hlink>
      <a:folHlink>
        <a:srgbClr val="5E7272"/>
      </a:folHlink>
    </a:clrScheme>
    <a:fontScheme name="ATLA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4256</TotalTime>
  <Words>839</Words>
  <Application>Microsoft Office PowerPoint</Application>
  <PresentationFormat>On-screen Show (16:9)</PresentationFormat>
  <Paragraphs>202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ATLAS template</vt:lpstr>
      <vt:lpstr>What you think you know… may be wrong:  The job seeker survey 2013</vt:lpstr>
      <vt:lpstr>Who am I?</vt:lpstr>
      <vt:lpstr>Goals of this survey</vt:lpstr>
      <vt:lpstr>Background</vt:lpstr>
      <vt:lpstr>Employed?</vt:lpstr>
      <vt:lpstr>Age?</vt:lpstr>
      <vt:lpstr>Gender?</vt:lpstr>
      <vt:lpstr>Tools</vt:lpstr>
      <vt:lpstr>What tools used?</vt:lpstr>
      <vt:lpstr>PowerPoint Presentation</vt:lpstr>
      <vt:lpstr>Which tools are most important?</vt:lpstr>
      <vt:lpstr>PowerPoint Presentation</vt:lpstr>
      <vt:lpstr>Platforms</vt:lpstr>
      <vt:lpstr>PowerPoint Presentation</vt:lpstr>
      <vt:lpstr>PowerPoint Presentation</vt:lpstr>
      <vt:lpstr>PowerPoint Presentation</vt:lpstr>
      <vt:lpstr>Platform use</vt:lpstr>
      <vt:lpstr>PowerPoint Presentation</vt:lpstr>
      <vt:lpstr>PowerPoint Presentation</vt:lpstr>
      <vt:lpstr>PowerPoint Presentation</vt:lpstr>
      <vt:lpstr>What do seekers want from job boards?</vt:lpstr>
      <vt:lpstr>What really matters?</vt:lpstr>
      <vt:lpstr>PowerPoint Presentation</vt:lpstr>
      <vt:lpstr>PowerPoint Presentation</vt:lpstr>
      <vt:lpstr>PowerPoint Presentation</vt:lpstr>
      <vt:lpstr>PowerPoint Presentation</vt:lpstr>
      <vt:lpstr>What frustrates you about job boards?</vt:lpstr>
      <vt:lpstr>PowerPoint Presentation</vt:lpstr>
      <vt:lpstr>A few surprises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</vt:lpstr>
      <vt:lpstr>Recap</vt:lpstr>
      <vt:lpstr>Takeaways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Vasyl Slobodian</dc:creator>
  <cp:lastModifiedBy>Jeff Dickey-Chasins</cp:lastModifiedBy>
  <cp:revision>491</cp:revision>
  <dcterms:created xsi:type="dcterms:W3CDTF">2013-09-13T13:48:13Z</dcterms:created>
  <dcterms:modified xsi:type="dcterms:W3CDTF">2013-11-19T21:08:11Z</dcterms:modified>
</cp:coreProperties>
</file>