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38"/>
  </p:notesMasterIdLst>
  <p:sldIdLst>
    <p:sldId id="289" r:id="rId3"/>
    <p:sldId id="291" r:id="rId4"/>
    <p:sldId id="292" r:id="rId5"/>
    <p:sldId id="290" r:id="rId6"/>
    <p:sldId id="288" r:id="rId7"/>
    <p:sldId id="293" r:id="rId8"/>
    <p:sldId id="275" r:id="rId9"/>
    <p:sldId id="316" r:id="rId10"/>
    <p:sldId id="327" r:id="rId11"/>
    <p:sldId id="317" r:id="rId12"/>
    <p:sldId id="306" r:id="rId13"/>
    <p:sldId id="308" r:id="rId14"/>
    <p:sldId id="307" r:id="rId15"/>
    <p:sldId id="258" r:id="rId16"/>
    <p:sldId id="260" r:id="rId17"/>
    <p:sldId id="332" r:id="rId18"/>
    <p:sldId id="320" r:id="rId19"/>
    <p:sldId id="322" r:id="rId20"/>
    <p:sldId id="329" r:id="rId21"/>
    <p:sldId id="330" r:id="rId22"/>
    <p:sldId id="333" r:id="rId23"/>
    <p:sldId id="321" r:id="rId24"/>
    <p:sldId id="272" r:id="rId25"/>
    <p:sldId id="273" r:id="rId26"/>
    <p:sldId id="269" r:id="rId27"/>
    <p:sldId id="295" r:id="rId28"/>
    <p:sldId id="296" r:id="rId29"/>
    <p:sldId id="299" r:id="rId30"/>
    <p:sldId id="300" r:id="rId31"/>
    <p:sldId id="302" r:id="rId32"/>
    <p:sldId id="325" r:id="rId33"/>
    <p:sldId id="326" r:id="rId34"/>
    <p:sldId id="311" r:id="rId35"/>
    <p:sldId id="314" r:id="rId36"/>
    <p:sldId id="32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960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93096-E3EF-4791-BFA6-DAF87E99ADCE}" type="datetimeFigureOut">
              <a:rPr lang="en-GB" smtClean="0"/>
              <a:t>04/12/2013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AD7B5-AF09-4564-B1DE-4ACB7E4F0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99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5" name="Picture 6" descr="AMS_ReverseLogo_lar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275" y="260350"/>
            <a:ext cx="25527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/>
          <a:srcRect r="27557"/>
          <a:stretch>
            <a:fillRect/>
          </a:stretch>
        </p:blipFill>
        <p:spPr bwMode="auto">
          <a:xfrm>
            <a:off x="5838825" y="2800350"/>
            <a:ext cx="33051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6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2276475"/>
            <a:ext cx="5130800" cy="1143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06277" name="Rectangle 5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04800" y="3860800"/>
            <a:ext cx="513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 bwMode="ltGray">
          <a:xfrm>
            <a:off x="304800" y="6248400"/>
            <a:ext cx="5130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AF9D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Strictly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67206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788" y="260350"/>
            <a:ext cx="214312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278563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71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template_bul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2276475"/>
            <a:ext cx="5491163" cy="1143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04800" y="3860800"/>
            <a:ext cx="541972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 bwMode="ltGray">
          <a:xfrm>
            <a:off x="304800" y="6248400"/>
            <a:ext cx="5419725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1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AF9D"/>
                </a:solidFill>
              </a:rPr>
              <a:t>Strictly Confidential</a:t>
            </a:r>
            <a:endParaRPr lang="en-GB" i="1">
              <a:solidFill>
                <a:srgbClr val="00AF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86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374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676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100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484313"/>
            <a:ext cx="42116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051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495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513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02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9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770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021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85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788" y="260350"/>
            <a:ext cx="214312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278563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851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6791325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8574088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3756025"/>
            <a:ext cx="8574088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015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6791325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484313"/>
            <a:ext cx="4210050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484313"/>
            <a:ext cx="4211638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4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50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100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484313"/>
            <a:ext cx="42116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58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8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86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99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27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7" Type="http://schemas.openxmlformats.org/officeDocument/2006/relationships/image" Target="../media/image2.jpeg"/><Relationship Id="rId18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6340" name="Object 4"/>
          <p:cNvGraphicFramePr>
            <a:graphicFrameLocks noChangeAspect="1"/>
          </p:cNvGraphicFramePr>
          <p:nvPr/>
        </p:nvGraphicFramePr>
        <p:xfrm>
          <a:off x="0" y="0"/>
          <a:ext cx="91440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Image" r:id="rId15" imgW="12190476" imgH="1790476" progId="">
                  <p:embed/>
                </p:oleObj>
              </mc:Choice>
              <mc:Fallback>
                <p:oleObj name="Image" r:id="rId15" imgW="12190476" imgH="17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AF9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A9B9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6342" name="Rectangle 3"/>
          <p:cNvSpPr>
            <a:spLocks noGrp="1" noChangeArrowheads="1"/>
          </p:cNvSpPr>
          <p:nvPr>
            <p:ph type="title"/>
          </p:nvPr>
        </p:nvSpPr>
        <p:spPr bwMode="ltGray">
          <a:xfrm>
            <a:off x="250825" y="260350"/>
            <a:ext cx="6791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0634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5740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pic>
        <p:nvPicPr>
          <p:cNvPr id="1806344" name="Picture 5" descr="AMS_Logo_po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80288" y="6175375"/>
            <a:ext cx="14890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6346" name="Picture 3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43813" y="6350"/>
            <a:ext cx="1500187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6237288"/>
            <a:ext cx="8569325" cy="36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Slide </a:t>
            </a:r>
            <a:fld id="{1558DAEF-FFE5-417F-9940-8E1114FF7F0F}" type="slidenum">
              <a:rPr lang="en-US" sz="100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000" dirty="0">
                <a:solidFill>
                  <a:srgbClr val="000000"/>
                </a:solidFill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00AF9D"/>
                </a:solidFill>
              </a:rPr>
              <a:t>Strictly Confidential</a:t>
            </a:r>
            <a:endParaRPr lang="en-GB" sz="1000" i="1" dirty="0">
              <a:solidFill>
                <a:srgbClr val="00AF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5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70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9" descr="pptbanner_shuttershoc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5740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16740" name="Rectangle 8"/>
          <p:cNvSpPr>
            <a:spLocks noGrp="1" noChangeArrowheads="1"/>
          </p:cNvSpPr>
          <p:nvPr>
            <p:ph type="title"/>
          </p:nvPr>
        </p:nvSpPr>
        <p:spPr bwMode="ltGray">
          <a:xfrm>
            <a:off x="250825" y="260350"/>
            <a:ext cx="6791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825" y="6237288"/>
            <a:ext cx="8569325" cy="36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Slide </a:t>
            </a:r>
            <a:fld id="{1558DAEF-FFE5-417F-9940-8E1114FF7F0F}" type="slidenum">
              <a:rPr lang="en-US" sz="100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000" dirty="0">
                <a:solidFill>
                  <a:srgbClr val="000000"/>
                </a:solidFill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00AF9D"/>
                </a:solidFill>
              </a:rPr>
              <a:t>Strictly Confidential</a:t>
            </a:r>
            <a:endParaRPr lang="en-GB" sz="1000" i="1" dirty="0">
              <a:solidFill>
                <a:srgbClr val="00AF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9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70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ads" TargetMode="External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8.png"/><Relationship Id="rId3" Type="http://schemas.openxmlformats.org/officeDocument/2006/relationships/hyperlink" Target="http://www.facebook.com/ad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Global Recruiting Trends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From candidate roller decks to CRM</a:t>
            </a:r>
          </a:p>
          <a:p>
            <a:r>
              <a:rPr lang="en-GB" dirty="0" smtClean="0"/>
              <a:t>From hire and fire to nurture and develop</a:t>
            </a:r>
          </a:p>
          <a:p>
            <a:r>
              <a:rPr lang="en-GB" dirty="0" smtClean="0"/>
              <a:t>From 9-5 to 24/7</a:t>
            </a:r>
          </a:p>
          <a:p>
            <a:r>
              <a:rPr lang="en-GB" dirty="0" smtClean="0"/>
              <a:t>From desktop to virtual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72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Next Generation Social Direct Sourcing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From posting ads to new ways of searching </a:t>
            </a:r>
          </a:p>
          <a:p>
            <a:r>
              <a:rPr lang="en-GB" dirty="0" smtClean="0"/>
              <a:t>From only Linkedin to all channels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95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1597"/>
            <a:ext cx="6791325" cy="1008063"/>
          </a:xfrm>
        </p:spPr>
        <p:txBody>
          <a:bodyPr/>
          <a:lstStyle/>
          <a:p>
            <a:r>
              <a:rPr lang="en-US" dirty="0" smtClean="0"/>
              <a:t>Evolution of Social Recruitment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1436018"/>
            <a:ext cx="4073106" cy="1242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8" t="34133" r="6132" b="4260"/>
          <a:stretch/>
        </p:blipFill>
        <p:spPr>
          <a:xfrm>
            <a:off x="4448176" y="3048349"/>
            <a:ext cx="4613166" cy="160137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47"/>
          <a:stretch/>
        </p:blipFill>
        <p:spPr>
          <a:xfrm>
            <a:off x="0" y="2982021"/>
            <a:ext cx="3354389" cy="2543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9425" y="2679017"/>
            <a:ext cx="4164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US adoption of </a:t>
            </a:r>
            <a:r>
              <a:rPr lang="en-US" sz="1600" dirty="0"/>
              <a:t>s</a:t>
            </a:r>
            <a:r>
              <a:rPr lang="en-US" sz="1600" dirty="0" smtClean="0"/>
              <a:t>ocial </a:t>
            </a:r>
            <a:r>
              <a:rPr lang="en-US" sz="1600" dirty="0"/>
              <a:t>m</a:t>
            </a:r>
            <a:r>
              <a:rPr lang="en-US" sz="1600" dirty="0" smtClean="0"/>
              <a:t>edia for recruitment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860425" y="2679017"/>
            <a:ext cx="1660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APAC intentions</a:t>
            </a: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03" y="4720709"/>
            <a:ext cx="3503756" cy="213729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80175" y="5069792"/>
            <a:ext cx="205376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 smtClean="0"/>
              <a:t>Europe is connected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660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Latest Surveys on HR Usage</a:t>
            </a:r>
            <a:br>
              <a:rPr lang="en-US" dirty="0" smtClean="0"/>
            </a:br>
            <a:r>
              <a:rPr lang="en-US" b="0" i="1" dirty="0" smtClean="0"/>
              <a:t>USA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43279"/>
            <a:ext cx="3096344" cy="2461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628800"/>
            <a:ext cx="4268564" cy="4536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005064"/>
            <a:ext cx="3960440" cy="2141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3808" y="6237312"/>
            <a:ext cx="1057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AF9D"/>
                </a:solidFill>
              </a:rPr>
              <a:t>Source: </a:t>
            </a:r>
          </a:p>
          <a:p>
            <a:r>
              <a:rPr lang="en-US" sz="1200" dirty="0" err="1" smtClean="0">
                <a:solidFill>
                  <a:srgbClr val="00AF9D"/>
                </a:solidFill>
              </a:rPr>
              <a:t>Jobvite</a:t>
            </a:r>
            <a:r>
              <a:rPr lang="en-US" sz="1200" dirty="0" smtClean="0">
                <a:solidFill>
                  <a:srgbClr val="00AF9D"/>
                </a:solidFill>
              </a:rPr>
              <a:t> 2013</a:t>
            </a:r>
            <a:endParaRPr lang="en-US" sz="1200" dirty="0">
              <a:solidFill>
                <a:srgbClr val="00AF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0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Surveys </a:t>
            </a:r>
            <a:r>
              <a:rPr lang="en-US" dirty="0"/>
              <a:t>on HR Usage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i="1" dirty="0" smtClean="0"/>
              <a:t>Global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5517232"/>
            <a:ext cx="2736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AF9D"/>
                </a:solidFill>
              </a:rPr>
              <a:t>Source: </a:t>
            </a:r>
          </a:p>
          <a:p>
            <a:r>
              <a:rPr lang="en-US" sz="1200" dirty="0" smtClean="0">
                <a:solidFill>
                  <a:srgbClr val="00AF9D"/>
                </a:solidFill>
              </a:rPr>
              <a:t>SHL Global Assessment Trends 2013</a:t>
            </a:r>
            <a:endParaRPr lang="en-US" sz="1200" dirty="0">
              <a:solidFill>
                <a:srgbClr val="00AF9D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1613"/>
            <a:ext cx="4690176" cy="290036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3490756"/>
            <a:ext cx="4781175" cy="2932454"/>
          </a:xfrm>
          <a:prstGeom prst="rect">
            <a:avLst/>
          </a:prstGeom>
          <a:ln>
            <a:solidFill>
              <a:srgbClr val="9A9B9D"/>
            </a:solidFill>
          </a:ln>
        </p:spPr>
      </p:pic>
    </p:spTree>
    <p:extLst>
      <p:ext uri="{BB962C8B-B14F-4D97-AF65-F5344CB8AC3E}">
        <p14:creationId xmlns:p14="http://schemas.microsoft.com/office/powerpoint/2010/main" val="197431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mhsa.gov/Statesummaries/usaMap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68" y="2786445"/>
            <a:ext cx="4987994" cy="389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upload.wikimedia.org/wikipedia/commons/5/57/India-locator-map-blank.svg"/>
          <p:cNvSpPr>
            <a:spLocks noChangeAspect="1" noChangeArrowheads="1"/>
          </p:cNvSpPr>
          <p:nvPr/>
        </p:nvSpPr>
        <p:spPr bwMode="auto">
          <a:xfrm>
            <a:off x="155575" y="-2819400"/>
            <a:ext cx="50482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380696"/>
              </p:ext>
            </p:extLst>
          </p:nvPr>
        </p:nvGraphicFramePr>
        <p:xfrm>
          <a:off x="243820" y="1574726"/>
          <a:ext cx="3624064" cy="901299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471936"/>
                <a:gridCol w="1152128"/>
              </a:tblGrid>
              <a:tr h="3004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number of users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92.7 million</a:t>
                      </a:r>
                      <a:endParaRPr lang="en-US" sz="1200" dirty="0"/>
                    </a:p>
                  </a:txBody>
                  <a:tcPr/>
                </a:tc>
              </a:tr>
              <a:tr h="3004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Penetration of population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29%</a:t>
                      </a:r>
                      <a:endParaRPr lang="en-US" sz="1200" dirty="0"/>
                    </a:p>
                  </a:txBody>
                  <a:tcPr/>
                </a:tc>
              </a:tr>
              <a:tr h="3004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Penetration</a:t>
                      </a:r>
                      <a:r>
                        <a:rPr lang="en-US" sz="1200" baseline="0" dirty="0" smtClean="0"/>
                        <a:t> of online population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36%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 txBox="1">
            <a:spLocks/>
          </p:cNvSpPr>
          <p:nvPr/>
        </p:nvSpPr>
        <p:spPr bwMode="ltGray">
          <a:xfrm>
            <a:off x="155575" y="10947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/>
              <a:t>DIY Sizing the Audience</a:t>
            </a:r>
            <a:br>
              <a:rPr lang="en-US" kern="0" dirty="0" smtClean="0"/>
            </a:br>
            <a:r>
              <a:rPr lang="en-US" sz="2400" b="0" i="1" kern="0" dirty="0" smtClean="0">
                <a:hlinkClick r:id="rId3"/>
              </a:rPr>
              <a:t>http://www.linkedin.com/ads</a:t>
            </a:r>
            <a:endParaRPr lang="en-US" b="0" i="1" kern="0" dirty="0"/>
          </a:p>
        </p:txBody>
      </p:sp>
      <p:sp>
        <p:nvSpPr>
          <p:cNvPr id="11" name="Oval 10"/>
          <p:cNvSpPr/>
          <p:nvPr/>
        </p:nvSpPr>
        <p:spPr bwMode="auto">
          <a:xfrm>
            <a:off x="7404664" y="5211553"/>
            <a:ext cx="998539" cy="998539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800810" y="3249280"/>
            <a:ext cx="1017685" cy="1017685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090201" y="3433370"/>
            <a:ext cx="998539" cy="998539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98212" y="5341493"/>
            <a:ext cx="8114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30,544</a:t>
            </a:r>
          </a:p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8,059</a:t>
            </a:r>
            <a:endParaRPr lang="en-US" sz="1400" dirty="0" smtClean="0">
              <a:solidFill>
                <a:srgbClr val="FFC000"/>
              </a:solidFill>
            </a:endParaRPr>
          </a:p>
          <a:p>
            <a:pPr algn="ctr"/>
            <a:r>
              <a:rPr lang="en-US" sz="1200" dirty="0" smtClean="0">
                <a:solidFill>
                  <a:srgbClr val="92D050"/>
                </a:solidFill>
              </a:rPr>
              <a:t>&lt;1,000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03933" y="3388791"/>
            <a:ext cx="8114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67,454</a:t>
            </a:r>
          </a:p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13,357</a:t>
            </a:r>
          </a:p>
          <a:p>
            <a:pPr algn="ctr"/>
            <a:r>
              <a:rPr lang="en-US" sz="1200" dirty="0" smtClean="0">
                <a:solidFill>
                  <a:srgbClr val="92D050"/>
                </a:solidFill>
              </a:rPr>
              <a:t>2,036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8938" y="1381724"/>
            <a:ext cx="44301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10,356  LinkedIn Members associated with USA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470,950 LinkedIn Members who list their industry as Medical Devices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112,507 LinkedIn Members who have job category as Sales / BD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32% are +35 years old, 19% are 25-34,  3% are 18-24</a:t>
            </a:r>
            <a:endParaRPr lang="en-US" sz="1200" dirty="0"/>
          </a:p>
        </p:txBody>
      </p:sp>
      <p:sp>
        <p:nvSpPr>
          <p:cNvPr id="21" name="Slide Number Placeholder 24"/>
          <p:cNvSpPr txBox="1">
            <a:spLocks/>
          </p:cNvSpPr>
          <p:nvPr/>
        </p:nvSpPr>
        <p:spPr>
          <a:xfrm>
            <a:off x="7932738" y="6597650"/>
            <a:ext cx="1123950" cy="28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E956C18-8EE1-4EDA-B3C2-20A024EA8FF5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2" descr="http://www.v3.co.uk/IMG/266/176266/linkedin-logo-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1" t="32615" b="31071"/>
          <a:stretch/>
        </p:blipFill>
        <p:spPr bwMode="auto">
          <a:xfrm>
            <a:off x="3644172" y="1847080"/>
            <a:ext cx="626203" cy="7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289372" y="6495098"/>
            <a:ext cx="27645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2"/>
                </a:solidFill>
              </a:rPr>
              <a:t>Source: </a:t>
            </a:r>
            <a:r>
              <a:rPr lang="en-US" sz="1000" i="1" dirty="0" err="1" smtClean="0">
                <a:solidFill>
                  <a:schemeClr val="tx2"/>
                </a:solidFill>
              </a:rPr>
              <a:t>socialbakers</a:t>
            </a:r>
            <a:r>
              <a:rPr lang="en-US" sz="1000" i="1" dirty="0" smtClean="0">
                <a:solidFill>
                  <a:schemeClr val="tx2"/>
                </a:solidFill>
              </a:rPr>
              <a:t>, LinkedIn Advertising</a:t>
            </a:r>
            <a:endParaRPr lang="en-US" sz="1000" i="1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6053959" y="5710823"/>
            <a:ext cx="1336985" cy="2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07833" y="3744691"/>
            <a:ext cx="853874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1995192" y="4249205"/>
            <a:ext cx="1588352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1731677" y="4688702"/>
            <a:ext cx="828092" cy="73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1183751" y="3563307"/>
            <a:ext cx="8114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12,485</a:t>
            </a:r>
          </a:p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2,955</a:t>
            </a:r>
          </a:p>
          <a:p>
            <a:pPr algn="ctr"/>
            <a:r>
              <a:rPr lang="en-US" sz="1200" dirty="0" smtClean="0">
                <a:solidFill>
                  <a:srgbClr val="92D050"/>
                </a:solidFill>
              </a:rPr>
              <a:t>&lt;1,000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816275" y="4476934"/>
            <a:ext cx="998539" cy="998539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09823" y="4606871"/>
            <a:ext cx="8114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83,293</a:t>
            </a:r>
          </a:p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14,482</a:t>
            </a:r>
          </a:p>
          <a:p>
            <a:pPr algn="ctr"/>
            <a:r>
              <a:rPr lang="en-US" sz="1200" dirty="0" smtClean="0">
                <a:solidFill>
                  <a:srgbClr val="92D050"/>
                </a:solidFill>
              </a:rPr>
              <a:t>1,783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276" y="5780075"/>
            <a:ext cx="142058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#medical devices</a:t>
            </a:r>
          </a:p>
          <a:p>
            <a:r>
              <a:rPr lang="en-GB" sz="1100" b="1" dirty="0" smtClean="0">
                <a:solidFill>
                  <a:srgbClr val="FFC000"/>
                </a:solidFill>
              </a:rPr>
              <a:t>Work in Sales / BD</a:t>
            </a:r>
          </a:p>
          <a:p>
            <a:r>
              <a:rPr lang="en-GB" sz="1100" b="1" dirty="0" smtClean="0">
                <a:solidFill>
                  <a:srgbClr val="92D050"/>
                </a:solidFill>
              </a:rPr>
              <a:t>Work 4 competitor</a:t>
            </a:r>
            <a:endParaRPr lang="en-GB" sz="11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2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mhsa.gov/Statesummaries/usaMap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68" y="2476025"/>
            <a:ext cx="4987994" cy="42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upload.wikimedia.org/wikipedia/commons/5/57/India-locator-map-blank.svg"/>
          <p:cNvSpPr>
            <a:spLocks noChangeAspect="1" noChangeArrowheads="1"/>
          </p:cNvSpPr>
          <p:nvPr/>
        </p:nvSpPr>
        <p:spPr bwMode="auto">
          <a:xfrm>
            <a:off x="155575" y="-2819400"/>
            <a:ext cx="50482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911060"/>
              </p:ext>
            </p:extLst>
          </p:nvPr>
        </p:nvGraphicFramePr>
        <p:xfrm>
          <a:off x="243820" y="1574726"/>
          <a:ext cx="3624064" cy="901299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471936"/>
                <a:gridCol w="1152128"/>
              </a:tblGrid>
              <a:tr h="3004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number of users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170 million</a:t>
                      </a:r>
                      <a:endParaRPr lang="en-US" sz="1200" dirty="0"/>
                    </a:p>
                  </a:txBody>
                  <a:tcPr/>
                </a:tc>
              </a:tr>
              <a:tr h="3004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Penetration of population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54%</a:t>
                      </a:r>
                      <a:endParaRPr lang="en-US" sz="1200" dirty="0"/>
                    </a:p>
                  </a:txBody>
                  <a:tcPr/>
                </a:tc>
              </a:tr>
              <a:tr h="3004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Penetration</a:t>
                      </a:r>
                      <a:r>
                        <a:rPr lang="en-US" sz="1200" baseline="0" dirty="0" smtClean="0"/>
                        <a:t> of online population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66%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 txBox="1">
            <a:spLocks/>
          </p:cNvSpPr>
          <p:nvPr/>
        </p:nvSpPr>
        <p:spPr bwMode="ltGray">
          <a:xfrm>
            <a:off x="155575" y="10947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/>
              <a:t>DIY Sizing the Audience</a:t>
            </a:r>
            <a:br>
              <a:rPr lang="en-US" kern="0" dirty="0" smtClean="0"/>
            </a:br>
            <a:r>
              <a:rPr lang="en-US" sz="2400" b="0" i="1" kern="0" dirty="0" smtClean="0">
                <a:hlinkClick r:id="rId3"/>
              </a:rPr>
              <a:t>http://www.facebook.com/ads</a:t>
            </a:r>
            <a:r>
              <a:rPr lang="en-US" sz="2400" b="0" i="1" kern="0" dirty="0" smtClean="0"/>
              <a:t> </a:t>
            </a:r>
            <a:endParaRPr lang="en-US" b="0" i="1" kern="0" dirty="0"/>
          </a:p>
        </p:txBody>
      </p:sp>
      <p:sp>
        <p:nvSpPr>
          <p:cNvPr id="11" name="Oval 10"/>
          <p:cNvSpPr/>
          <p:nvPr/>
        </p:nvSpPr>
        <p:spPr bwMode="auto">
          <a:xfrm>
            <a:off x="7404664" y="5211553"/>
            <a:ext cx="998539" cy="998539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754066" y="2977867"/>
            <a:ext cx="1017685" cy="1017685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065827" y="3325995"/>
            <a:ext cx="998539" cy="998539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8938" y="1463007"/>
            <a:ext cx="44301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5,400  Facebook Members associated with USA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182,000 Facebook Members have  liked #medical device – add #medical equipment increases 400,000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50% are +35 years old – 30% are +45 years old</a:t>
            </a:r>
            <a:endParaRPr lang="en-US" sz="1200" dirty="0"/>
          </a:p>
        </p:txBody>
      </p:sp>
      <p:sp>
        <p:nvSpPr>
          <p:cNvPr id="21" name="Slide Number Placeholder 24"/>
          <p:cNvSpPr txBox="1">
            <a:spLocks/>
          </p:cNvSpPr>
          <p:nvPr/>
        </p:nvSpPr>
        <p:spPr>
          <a:xfrm>
            <a:off x="7932738" y="6597650"/>
            <a:ext cx="1123950" cy="28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E956C18-8EE1-4EDA-B3C2-20A024EA8FF5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89372" y="6495098"/>
            <a:ext cx="27645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2"/>
                </a:solidFill>
              </a:rPr>
              <a:t>Source: </a:t>
            </a:r>
            <a:r>
              <a:rPr lang="en-US" sz="1000" i="1" dirty="0" err="1" smtClean="0">
                <a:solidFill>
                  <a:schemeClr val="tx2"/>
                </a:solidFill>
              </a:rPr>
              <a:t>socialbakers</a:t>
            </a:r>
            <a:r>
              <a:rPr lang="en-US" sz="1000" i="1" dirty="0" smtClean="0">
                <a:solidFill>
                  <a:schemeClr val="tx2"/>
                </a:solidFill>
              </a:rPr>
              <a:t>, LinkedIn Advertising</a:t>
            </a:r>
            <a:endParaRPr lang="en-US" sz="1000" i="1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6053959" y="5710823"/>
            <a:ext cx="1336985" cy="2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36280" y="3419568"/>
            <a:ext cx="853874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1995192" y="4035625"/>
            <a:ext cx="1588352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1731677" y="4688702"/>
            <a:ext cx="828092" cy="73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816275" y="4476934"/>
            <a:ext cx="998539" cy="998539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9899" y="4729981"/>
            <a:ext cx="7312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26,000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9,800</a:t>
            </a:r>
          </a:p>
          <a:p>
            <a:pPr algn="ctr"/>
            <a:r>
              <a:rPr lang="en-US" sz="1200" dirty="0">
                <a:solidFill>
                  <a:srgbClr val="92D050"/>
                </a:solidFill>
              </a:rPr>
              <a:t>7</a:t>
            </a:r>
            <a:r>
              <a:rPr lang="en-US" sz="1200" dirty="0" smtClean="0">
                <a:solidFill>
                  <a:srgbClr val="92D050"/>
                </a:solidFill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8276" y="5780075"/>
            <a:ext cx="150073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#medical devices</a:t>
            </a:r>
          </a:p>
          <a:p>
            <a:r>
              <a:rPr lang="en-GB" sz="1100" b="1" dirty="0" smtClean="0">
                <a:solidFill>
                  <a:srgbClr val="FFC000"/>
                </a:solidFill>
              </a:rPr>
              <a:t>University graduate</a:t>
            </a:r>
          </a:p>
          <a:p>
            <a:r>
              <a:rPr lang="en-GB" sz="1100" b="1" dirty="0" smtClean="0">
                <a:solidFill>
                  <a:srgbClr val="92D050"/>
                </a:solidFill>
              </a:rPr>
              <a:t>Work 4 competitor</a:t>
            </a:r>
            <a:endParaRPr lang="en-GB" sz="1100" b="1" dirty="0">
              <a:solidFill>
                <a:srgbClr val="92D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9144" y="3486710"/>
            <a:ext cx="6319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2,600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1,040</a:t>
            </a:r>
          </a:p>
          <a:p>
            <a:pPr algn="ctr"/>
            <a:r>
              <a:rPr lang="en-US" sz="1200" dirty="0" smtClean="0">
                <a:solidFill>
                  <a:srgbClr val="92D050"/>
                </a:solidFill>
              </a:rPr>
              <a:t>20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932738" y="3148155"/>
            <a:ext cx="6319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3,400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1,780</a:t>
            </a:r>
          </a:p>
          <a:p>
            <a:pPr algn="ctr"/>
            <a:r>
              <a:rPr lang="en-US" sz="1200" dirty="0" smtClean="0">
                <a:solidFill>
                  <a:srgbClr val="92D050"/>
                </a:solidFill>
              </a:rPr>
              <a:t>60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44956" y="5372271"/>
            <a:ext cx="71795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11,800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5,200</a:t>
            </a:r>
          </a:p>
          <a:p>
            <a:pPr algn="ctr"/>
            <a:r>
              <a:rPr lang="en-US" sz="1200" dirty="0" smtClean="0">
                <a:solidFill>
                  <a:srgbClr val="92D05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89255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pic>
        <p:nvPicPr>
          <p:cNvPr id="4" name="Picture 3" descr="Screen Shot 2013-11-29 at 12.32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691342"/>
            <a:ext cx="5194300" cy="2895600"/>
          </a:xfrm>
          <a:prstGeom prst="rect">
            <a:avLst/>
          </a:prstGeom>
          <a:ln>
            <a:solidFill>
              <a:srgbClr val="9A9B9D"/>
            </a:solidFill>
          </a:ln>
        </p:spPr>
      </p:pic>
      <p:pic>
        <p:nvPicPr>
          <p:cNvPr id="5" name="Picture 4" descr="Screen Shot 2013-11-29 at 12.33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94" y="2923242"/>
            <a:ext cx="5308600" cy="3327400"/>
          </a:xfrm>
          <a:prstGeom prst="rect">
            <a:avLst/>
          </a:prstGeom>
          <a:ln>
            <a:solidFill>
              <a:srgbClr val="9A9B9D"/>
            </a:solidFill>
          </a:ln>
        </p:spPr>
      </p:pic>
      <p:pic>
        <p:nvPicPr>
          <p:cNvPr id="7" name="Picture 6" descr="Screen Shot 2013-11-29 at 12.45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52" y="1612719"/>
            <a:ext cx="3981077" cy="3645828"/>
          </a:xfrm>
          <a:prstGeom prst="rect">
            <a:avLst/>
          </a:prstGeom>
          <a:ln>
            <a:solidFill>
              <a:srgbClr val="9A9B9D"/>
            </a:solidFill>
          </a:ln>
        </p:spPr>
      </p:pic>
    </p:spTree>
    <p:extLst>
      <p:ext uri="{BB962C8B-B14F-4D97-AF65-F5344CB8AC3E}">
        <p14:creationId xmlns:p14="http://schemas.microsoft.com/office/powerpoint/2010/main" val="4807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Changer: </a:t>
            </a:r>
            <a:r>
              <a:rPr lang="en-US" dirty="0" err="1" smtClean="0"/>
              <a:t>Linkedin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175" lvl="1" indent="0">
              <a:buNone/>
            </a:pPr>
            <a:r>
              <a:rPr lang="en-US" dirty="0" smtClean="0">
                <a:solidFill>
                  <a:srgbClr val="00AF9D"/>
                </a:solidFill>
              </a:rPr>
              <a:t>Post a job to post a profile</a:t>
            </a:r>
          </a:p>
          <a:p>
            <a:pPr marL="3175" lvl="1" indent="0">
              <a:buNone/>
            </a:pPr>
            <a:r>
              <a:rPr lang="en-US" dirty="0" smtClean="0">
                <a:solidFill>
                  <a:srgbClr val="00AF9D"/>
                </a:solidFill>
              </a:rPr>
              <a:t>CV database to network of connections</a:t>
            </a:r>
          </a:p>
          <a:p>
            <a:pPr marL="3175" lvl="1" indent="0">
              <a:buNone/>
            </a:pPr>
            <a:r>
              <a:rPr lang="en-US" dirty="0" smtClean="0">
                <a:solidFill>
                  <a:srgbClr val="00AF9D"/>
                </a:solidFill>
              </a:rPr>
              <a:t>Candidate experience to market insights</a:t>
            </a:r>
          </a:p>
          <a:p>
            <a:pPr marL="3175" lvl="1" indent="0">
              <a:buNone/>
            </a:pPr>
            <a:r>
              <a:rPr lang="en-US" dirty="0" smtClean="0">
                <a:solidFill>
                  <a:srgbClr val="00AF9D"/>
                </a:solidFill>
              </a:rPr>
              <a:t>Job clicks to recruiter performance</a:t>
            </a:r>
          </a:p>
          <a:p>
            <a:pPr marL="3175"/>
            <a:endParaRPr lang="en-US" dirty="0">
              <a:solidFill>
                <a:srgbClr val="00AF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0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analytics</a:t>
            </a:r>
            <a:endParaRPr lang="en-US" dirty="0"/>
          </a:p>
        </p:txBody>
      </p:sp>
      <p:pic>
        <p:nvPicPr>
          <p:cNvPr id="9" name="Picture 8" descr="Screen Shot 2013-11-28 at 10.5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553882"/>
            <a:ext cx="5848812" cy="3248691"/>
          </a:xfrm>
          <a:prstGeom prst="rect">
            <a:avLst/>
          </a:prstGeom>
          <a:ln>
            <a:solidFill>
              <a:srgbClr val="9A9B9D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 descr="Screen Shot 2013-11-28 at 11.01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79" y="2782794"/>
            <a:ext cx="5013058" cy="2850029"/>
          </a:xfrm>
          <a:prstGeom prst="rect">
            <a:avLst/>
          </a:prstGeom>
          <a:ln>
            <a:solidFill>
              <a:srgbClr val="9A9B9D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 descr="Screen Shot 2013-11-28 at 11.02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78" y="3691965"/>
            <a:ext cx="4557059" cy="257204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11" descr="Screen Shot 2013-11-28 at 11.04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57" y="1467595"/>
            <a:ext cx="4917035" cy="507664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12" descr="Screen Shot 2013-11-28 at 11.06.5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35" y="774467"/>
            <a:ext cx="2890830" cy="583499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8992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InMail usage</a:t>
            </a:r>
            <a:endParaRPr lang="en-US" dirty="0"/>
          </a:p>
        </p:txBody>
      </p:sp>
      <p:pic>
        <p:nvPicPr>
          <p:cNvPr id="4" name="Picture 3" descr="Screen Shot 2013-11-28 at 11.09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447707"/>
            <a:ext cx="4494080" cy="521122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Screen Shot 2013-11-28 at 11.34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28" y="2669989"/>
            <a:ext cx="4190253" cy="314647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7209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Institute </a:t>
            </a:r>
            <a:r>
              <a:rPr lang="en-GB" dirty="0"/>
              <a:t>for future</a:t>
            </a:r>
            <a:br>
              <a:rPr lang="en-GB" dirty="0"/>
            </a:br>
            <a:r>
              <a:rPr lang="en-GB" sz="2400" b="0" i="1" dirty="0"/>
              <a:t>The Intersection of Work and </a:t>
            </a:r>
            <a:r>
              <a:rPr lang="en-GB" sz="2400" b="0" i="1" dirty="0" smtClean="0"/>
              <a:t>Technology 2007</a:t>
            </a:r>
            <a:endParaRPr lang="en-GB" sz="2400" b="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2" y="1444933"/>
            <a:ext cx="8475259" cy="49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27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Recruiter activity</a:t>
            </a:r>
            <a:endParaRPr lang="en-US" dirty="0"/>
          </a:p>
        </p:txBody>
      </p:sp>
      <p:pic>
        <p:nvPicPr>
          <p:cNvPr id="5" name="Picture 4" descr="Screen Shot 2013-11-28 at 12.12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5" y="1416325"/>
            <a:ext cx="5017437" cy="520261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 descr="Screen Shot 2013-12-05 at 07.28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4" y="2029760"/>
            <a:ext cx="8011645" cy="375247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6818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Job-board data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491475"/>
            <a:ext cx="5541175" cy="4290760"/>
          </a:xfrm>
          <a:prstGeom prst="rect">
            <a:avLst/>
          </a:prstGeom>
          <a:noFill/>
          <a:ln w="9525">
            <a:solidFill>
              <a:srgbClr val="9A9B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37" y="1684709"/>
            <a:ext cx="5575323" cy="4097526"/>
          </a:xfrm>
          <a:prstGeom prst="rect">
            <a:avLst/>
          </a:prstGeom>
          <a:noFill/>
          <a:ln w="9525">
            <a:solidFill>
              <a:srgbClr val="9A9B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68" y="3604367"/>
            <a:ext cx="6009861" cy="2504109"/>
          </a:xfrm>
          <a:prstGeom prst="rect">
            <a:avLst/>
          </a:prstGeom>
          <a:noFill/>
          <a:ln w="9525">
            <a:solidFill>
              <a:srgbClr val="9A9B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6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Opportunities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175" lvl="1" indent="0">
              <a:buNone/>
            </a:pPr>
            <a:r>
              <a:rPr lang="en-US" dirty="0" smtClean="0">
                <a:solidFill>
                  <a:srgbClr val="00AF9D"/>
                </a:solidFill>
              </a:rPr>
              <a:t>Wake-Travel-Work-Coffee-Work-Lunch-Work-Travel-Evening-Sleep </a:t>
            </a:r>
          </a:p>
          <a:p>
            <a:pPr marL="3175" lvl="1" indent="0">
              <a:buNone/>
            </a:pPr>
            <a:r>
              <a:rPr lang="en-US" dirty="0" smtClean="0">
                <a:solidFill>
                  <a:srgbClr val="00AF9D"/>
                </a:solidFill>
              </a:rPr>
              <a:t>…becomes Mobile-Tablet-Desktop-Mobile-Desktop-Mobile-Desktop-Tablet-Mobile</a:t>
            </a:r>
          </a:p>
          <a:p>
            <a:pPr marL="3175"/>
            <a:endParaRPr lang="en-US" dirty="0">
              <a:solidFill>
                <a:srgbClr val="00AF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9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791325" cy="1008063"/>
          </a:xfrm>
        </p:spPr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0682" y="1988840"/>
            <a:ext cx="9019774" cy="3517905"/>
            <a:chOff x="16722" y="1888112"/>
            <a:chExt cx="9998384" cy="38995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318" y="1888112"/>
              <a:ext cx="2499596" cy="38995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914" y="1888112"/>
              <a:ext cx="2499596" cy="38995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2" y="1888112"/>
              <a:ext cx="2499596" cy="38995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510" y="1888112"/>
              <a:ext cx="2499596" cy="3899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041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791325" cy="1008063"/>
          </a:xfrm>
        </p:spPr>
        <p:txBody>
          <a:bodyPr/>
          <a:lstStyle/>
          <a:p>
            <a:r>
              <a:rPr lang="en-US" dirty="0" smtClean="0"/>
              <a:t>Mobile Candidate Experience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40768"/>
            <a:ext cx="3108300" cy="5517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340768"/>
            <a:ext cx="31083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2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137520"/>
            <a:ext cx="6791325" cy="1008063"/>
          </a:xfrm>
        </p:spPr>
        <p:txBody>
          <a:bodyPr/>
          <a:lstStyle/>
          <a:p>
            <a:r>
              <a:rPr lang="en-US" dirty="0" smtClean="0"/>
              <a:t>Opportunity?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65684"/>
            <a:ext cx="5734190" cy="2827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412776"/>
            <a:ext cx="2678698" cy="4464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439344"/>
            <a:ext cx="4600657" cy="23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3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Predictive Analytics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Analysing current and historical facts to make predictions about future, or otherwise </a:t>
            </a:r>
            <a:r>
              <a:rPr lang="en-GB" dirty="0" err="1" smtClean="0"/>
              <a:t>unkown</a:t>
            </a:r>
            <a:r>
              <a:rPr lang="en-GB" dirty="0" smtClean="0"/>
              <a:t>, events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14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31964"/>
          <a:stretch>
            <a:fillRect/>
          </a:stretch>
        </p:blipFill>
        <p:spPr>
          <a:xfrm>
            <a:off x="0" y="1347027"/>
            <a:ext cx="9144000" cy="4636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in a World of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23" y="2617346"/>
            <a:ext cx="8574088" cy="1541107"/>
          </a:xfrm>
          <a:solidFill>
            <a:schemeClr val="bg1"/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data sets whose size is beyond the ability of commonly used software tools to capture, manage, and process the data within a tolerable elapsed </a:t>
            </a:r>
            <a:r>
              <a:rPr lang="en-US" dirty="0" smtClean="0">
                <a:solidFill>
                  <a:schemeClr val="accent1"/>
                </a:solidFill>
              </a:rPr>
              <a:t>time” </a:t>
            </a:r>
          </a:p>
          <a:p>
            <a:pPr marL="0" indent="0" algn="r">
              <a:buNone/>
            </a:pPr>
            <a:r>
              <a:rPr lang="en-US" sz="1400" dirty="0" smtClean="0">
                <a:solidFill>
                  <a:schemeClr val="accent1"/>
                </a:solidFill>
              </a:rPr>
              <a:t>Wikipedia</a:t>
            </a:r>
          </a:p>
          <a:p>
            <a:pPr marL="0" indent="0" algn="r">
              <a:buNone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Your Data Sources</a:t>
            </a:r>
            <a:endParaRPr lang="en-US" dirty="0"/>
          </a:p>
        </p:txBody>
      </p:sp>
      <p:pic>
        <p:nvPicPr>
          <p:cNvPr id="4" name="Picture 3" descr="Centre R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82" y="1382891"/>
            <a:ext cx="5421760" cy="5421760"/>
          </a:xfrm>
          <a:prstGeom prst="rect">
            <a:avLst/>
          </a:prstGeom>
        </p:spPr>
      </p:pic>
      <p:pic>
        <p:nvPicPr>
          <p:cNvPr id="5" name="Picture 4" descr="Whole_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69" y="1340555"/>
            <a:ext cx="5503334" cy="550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3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Predictive Analytics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40768"/>
            <a:ext cx="6050880" cy="511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6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Institute for future</a:t>
            </a:r>
            <a:br>
              <a:rPr lang="en-GB" dirty="0" smtClean="0"/>
            </a:br>
            <a:r>
              <a:rPr lang="en-GB" sz="2400" b="0" i="1" dirty="0"/>
              <a:t>The Re-working of "Work"</a:t>
            </a:r>
            <a:r>
              <a:rPr lang="en-GB" sz="2400" b="0" i="1" dirty="0" smtClean="0"/>
              <a:t> 2011</a:t>
            </a:r>
            <a:endParaRPr lang="en-GB" sz="2400" b="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85674"/>
            <a:ext cx="84010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69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Nike</a:t>
            </a:r>
            <a:br>
              <a:rPr lang="en-US" dirty="0" smtClean="0"/>
            </a:br>
            <a:r>
              <a:rPr lang="en-US" sz="2400" dirty="0" smtClean="0"/>
              <a:t>Predicting Sourcing Success</a:t>
            </a:r>
            <a:endParaRPr lang="en-US" sz="2400" dirty="0"/>
          </a:p>
        </p:txBody>
      </p:sp>
      <p:pic>
        <p:nvPicPr>
          <p:cNvPr id="3" name="Picture 2" descr="pando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"/>
          <a:stretch/>
        </p:blipFill>
        <p:spPr>
          <a:xfrm>
            <a:off x="405264" y="1556792"/>
            <a:ext cx="3384376" cy="4398622"/>
          </a:xfrm>
          <a:prstGeom prst="rect">
            <a:avLst/>
          </a:prstGeom>
          <a:effectLst>
            <a:outerShdw blurRad="177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pando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6"/>
          <a:stretch/>
        </p:blipFill>
        <p:spPr>
          <a:xfrm>
            <a:off x="4082869" y="1865893"/>
            <a:ext cx="4675323" cy="3780420"/>
          </a:xfrm>
          <a:prstGeom prst="rect">
            <a:avLst/>
          </a:prstGeom>
          <a:effectLst>
            <a:outerShdw blurRad="177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971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Strategic Partner Evolution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Account management to sourcing partner</a:t>
            </a:r>
          </a:p>
          <a:p>
            <a:r>
              <a:rPr lang="en-US" dirty="0" smtClean="0"/>
              <a:t>Product bundles to solution, insights and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0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to you?</a:t>
            </a:r>
            <a:endParaRPr lang="en-US" dirty="0"/>
          </a:p>
        </p:txBody>
      </p:sp>
      <p:pic>
        <p:nvPicPr>
          <p:cNvPr id="6" name="Content Placeholder 5" descr="Screen Shot 2013-12-02 at 08.45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6" b="9236"/>
          <a:stretch>
            <a:fillRect/>
          </a:stretch>
        </p:blipFill>
        <p:spPr>
          <a:xfrm>
            <a:off x="250825" y="1373001"/>
            <a:ext cx="8574088" cy="4392612"/>
          </a:xfrm>
        </p:spPr>
      </p:pic>
    </p:spTree>
    <p:extLst>
      <p:ext uri="{BB962C8B-B14F-4D97-AF65-F5344CB8AC3E}">
        <p14:creationId xmlns:p14="http://schemas.microsoft.com/office/powerpoint/2010/main" val="427394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And something for the future……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08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9495"/>
            <a:ext cx="8229600" cy="1143000"/>
          </a:xfrm>
        </p:spPr>
        <p:txBody>
          <a:bodyPr/>
          <a:lstStyle/>
          <a:p>
            <a:r>
              <a:rPr lang="en-US" dirty="0" smtClean="0"/>
              <a:t>Robots!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rgbClr val="00AF9D"/>
                </a:solidFill>
              </a:rPr>
              <a:t>The Data Points</a:t>
            </a:r>
            <a:endParaRPr lang="en-US" dirty="0">
              <a:solidFill>
                <a:srgbClr val="00AF9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rgbClr val="00AF9D"/>
                </a:solidFill>
              </a:rPr>
              <a:t>A Recruiting Robot!</a:t>
            </a:r>
            <a:endParaRPr lang="en-US" dirty="0">
              <a:solidFill>
                <a:srgbClr val="00AF9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72"/>
          <a:stretch/>
        </p:blipFill>
        <p:spPr>
          <a:xfrm>
            <a:off x="4716016" y="2492896"/>
            <a:ext cx="3893894" cy="2779285"/>
          </a:xfrm>
          <a:prstGeom prst="rect">
            <a:avLst/>
          </a:prstGeom>
          <a:effectLst>
            <a:outerShdw blurRad="177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0996"/>
          <a:stretch/>
        </p:blipFill>
        <p:spPr>
          <a:xfrm>
            <a:off x="179512" y="2492896"/>
            <a:ext cx="4198948" cy="28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8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Isabelle Hung</a:t>
            </a:r>
          </a:p>
          <a:p>
            <a:r>
              <a:rPr lang="en-US" dirty="0" smtClean="0"/>
              <a:t>Strategic Partners &amp; Resourcing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4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6791325" cy="1008063"/>
          </a:xfrm>
        </p:spPr>
        <p:txBody>
          <a:bodyPr/>
          <a:lstStyle/>
          <a:p>
            <a:r>
              <a:rPr lang="en-GB" dirty="0" smtClean="0"/>
              <a:t>E&amp;Y </a:t>
            </a:r>
            <a:br>
              <a:rPr lang="en-GB" dirty="0" smtClean="0"/>
            </a:br>
            <a:r>
              <a:rPr lang="en-GB" sz="2400" b="0" i="1" dirty="0" smtClean="0"/>
              <a:t>world of work changing 2012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7" y="1575746"/>
            <a:ext cx="8029767" cy="448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8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Linkedin</a:t>
            </a:r>
            <a:br>
              <a:rPr lang="en-GB" dirty="0" smtClean="0"/>
            </a:br>
            <a:r>
              <a:rPr lang="en-GB" sz="2400" b="0" i="1" dirty="0" smtClean="0"/>
              <a:t>global recruiting trends 2013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1" y="1481920"/>
            <a:ext cx="76104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71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6791325" cy="1008063"/>
          </a:xfrm>
        </p:spPr>
        <p:txBody>
          <a:bodyPr/>
          <a:lstStyle/>
          <a:p>
            <a:r>
              <a:rPr lang="en-GB" dirty="0" smtClean="0"/>
              <a:t>E&amp;Y </a:t>
            </a:r>
            <a:br>
              <a:rPr lang="en-GB" dirty="0" smtClean="0"/>
            </a:br>
            <a:r>
              <a:rPr lang="en-GB" sz="2400" b="0" i="1" dirty="0" smtClean="0"/>
              <a:t>Talent revolution (</a:t>
            </a:r>
            <a:r>
              <a:rPr lang="en-GB" sz="2400" b="0" i="1" dirty="0"/>
              <a:t>N</a:t>
            </a:r>
            <a:r>
              <a:rPr lang="en-GB" sz="2400" b="0" i="1" dirty="0" smtClean="0"/>
              <a:t>ov) 2013 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442540"/>
            <a:ext cx="78771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40259"/>
            <a:ext cx="4029928" cy="240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40259"/>
            <a:ext cx="4397544" cy="240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78" y="2248464"/>
            <a:ext cx="4796549" cy="271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09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Migration: In-house / RPO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88228"/>
            <a:ext cx="5419725" cy="1752600"/>
          </a:xfrm>
        </p:spPr>
        <p:txBody>
          <a:bodyPr/>
          <a:lstStyle/>
          <a:p>
            <a:r>
              <a:rPr lang="en-GB" dirty="0" smtClean="0"/>
              <a:t>From phone in an order to find your own</a:t>
            </a:r>
          </a:p>
          <a:p>
            <a:r>
              <a:rPr lang="en-GB" dirty="0" smtClean="0"/>
              <a:t>From line manager to resourcing experts</a:t>
            </a:r>
          </a:p>
        </p:txBody>
      </p:sp>
    </p:spTree>
    <p:extLst>
      <p:ext uri="{BB962C8B-B14F-4D97-AF65-F5344CB8AC3E}">
        <p14:creationId xmlns:p14="http://schemas.microsoft.com/office/powerpoint/2010/main" val="131071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RPO and In-House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84312"/>
            <a:ext cx="4052234" cy="4566863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Growth of RPO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Recession driven </a:t>
            </a:r>
          </a:p>
          <a:p>
            <a:r>
              <a:rPr lang="en-US" sz="1400" dirty="0" smtClean="0"/>
              <a:t>2011</a:t>
            </a:r>
            <a:r>
              <a:rPr lang="en-US" sz="1400" dirty="0"/>
              <a:t>, spending </a:t>
            </a:r>
            <a:r>
              <a:rPr lang="en-US" sz="1400" dirty="0" smtClean="0"/>
              <a:t>globally </a:t>
            </a:r>
            <a:r>
              <a:rPr lang="en-US" sz="1400" dirty="0"/>
              <a:t>climbed to $1.4 </a:t>
            </a:r>
            <a:r>
              <a:rPr lang="en-US" sz="1400" dirty="0" smtClean="0"/>
              <a:t>billion, +$</a:t>
            </a:r>
            <a:r>
              <a:rPr lang="en-US" sz="1400" dirty="0"/>
              <a:t>1.1 billion </a:t>
            </a:r>
            <a:r>
              <a:rPr lang="en-US" sz="1400" dirty="0" smtClean="0"/>
              <a:t>2010</a:t>
            </a:r>
            <a:endParaRPr lang="en-US" sz="1400" dirty="0"/>
          </a:p>
          <a:p>
            <a:r>
              <a:rPr lang="en-US" sz="1400" dirty="0" smtClean="0"/>
              <a:t>Scale up, scale down</a:t>
            </a:r>
          </a:p>
          <a:p>
            <a:r>
              <a:rPr lang="en-US" sz="1400" dirty="0" smtClean="0"/>
              <a:t>Ability to manage volume</a:t>
            </a:r>
          </a:p>
          <a:p>
            <a:r>
              <a:rPr lang="en-US" sz="1400" dirty="0" smtClean="0"/>
              <a:t>Builds operational process </a:t>
            </a:r>
          </a:p>
          <a:p>
            <a:r>
              <a:rPr lang="en-US" sz="1400" dirty="0" smtClean="0"/>
              <a:t>Performance by numbers to manage commercials</a:t>
            </a:r>
          </a:p>
          <a:p>
            <a:r>
              <a:rPr lang="en-US" sz="1400" dirty="0" smtClean="0"/>
              <a:t>Off-shore sourcing / admin models</a:t>
            </a:r>
          </a:p>
          <a:p>
            <a:r>
              <a:rPr lang="en-US" sz="1400" dirty="0" smtClean="0"/>
              <a:t>Compliance within contractor workforces</a:t>
            </a:r>
          </a:p>
          <a:p>
            <a:r>
              <a:rPr lang="en-US" sz="1400" dirty="0" smtClean="0"/>
              <a:t>Buying power across for sourcing channels</a:t>
            </a:r>
          </a:p>
          <a:p>
            <a:r>
              <a:rPr lang="en-US" sz="1400" dirty="0" smtClean="0"/>
              <a:t>Technology expertise</a:t>
            </a:r>
          </a:p>
          <a:p>
            <a:r>
              <a:rPr lang="en-US" sz="1400" dirty="0" smtClean="0"/>
              <a:t>Advanced data analytics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49296" y="1484313"/>
            <a:ext cx="4336116" cy="4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pitchFamily="18" charset="2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400" dirty="0" smtClean="0"/>
              <a:t>New in-house</a:t>
            </a:r>
          </a:p>
          <a:p>
            <a:pPr marL="0" indent="0">
              <a:buFont typeface="Wingdings" pitchFamily="2" charset="2"/>
              <a:buNone/>
            </a:pPr>
            <a:endParaRPr lang="en-US" sz="1400" dirty="0" smtClean="0"/>
          </a:p>
          <a:p>
            <a:r>
              <a:rPr lang="en-US" sz="1400" dirty="0" smtClean="0"/>
              <a:t>Recession outcomes driving refocus</a:t>
            </a:r>
          </a:p>
          <a:p>
            <a:r>
              <a:rPr lang="en-US" sz="1400" dirty="0"/>
              <a:t>I</a:t>
            </a:r>
            <a:r>
              <a:rPr lang="en-US" sz="1400" dirty="0" smtClean="0"/>
              <a:t>ncreasing </a:t>
            </a:r>
            <a:r>
              <a:rPr lang="en-US" sz="1400" dirty="0"/>
              <a:t>evidence that Shareholders recognize competitive advantage is intrinsically linked to Talent</a:t>
            </a:r>
            <a:endParaRPr lang="en-US" sz="1400" dirty="0" smtClean="0"/>
          </a:p>
          <a:p>
            <a:r>
              <a:rPr lang="en-US" sz="1400" dirty="0" smtClean="0"/>
              <a:t>Sourcing moves in-house EMEA</a:t>
            </a:r>
          </a:p>
          <a:p>
            <a:r>
              <a:rPr lang="en-US" sz="1400" dirty="0" smtClean="0"/>
              <a:t>Sourcing outsourcing</a:t>
            </a:r>
          </a:p>
          <a:p>
            <a:r>
              <a:rPr lang="en-US" sz="1400" dirty="0" smtClean="0"/>
              <a:t>Sourcing channel management</a:t>
            </a:r>
          </a:p>
          <a:p>
            <a:r>
              <a:rPr lang="en-US" sz="1400" dirty="0" smtClean="0"/>
              <a:t>Social enablement</a:t>
            </a:r>
          </a:p>
          <a:p>
            <a:r>
              <a:rPr lang="en-US" sz="1400" dirty="0" smtClean="0"/>
              <a:t>EVP &amp; insights driving agenda</a:t>
            </a:r>
          </a:p>
          <a:p>
            <a:r>
              <a:rPr lang="en-US" sz="1400" dirty="0" smtClean="0"/>
              <a:t>Technology enables global approach</a:t>
            </a:r>
          </a:p>
          <a:p>
            <a:r>
              <a:rPr lang="en-US" sz="1400" dirty="0" smtClean="0"/>
              <a:t>Skills talent-pools</a:t>
            </a:r>
          </a:p>
          <a:p>
            <a:r>
              <a:rPr lang="en-US" sz="1400" dirty="0" smtClean="0"/>
              <a:t>Internal &amp; external pools together</a:t>
            </a:r>
          </a:p>
          <a:p>
            <a:r>
              <a:rPr lang="en-US" sz="1400" dirty="0" smtClean="0"/>
              <a:t>Flexible workforce planning</a:t>
            </a:r>
          </a:p>
          <a:p>
            <a:r>
              <a:rPr lang="en-US" sz="1400" dirty="0" smtClean="0"/>
              <a:t>Predictive data</a:t>
            </a:r>
          </a:p>
          <a:p>
            <a:pPr marL="0" indent="0">
              <a:buFont typeface="Wingdings" pitchFamily="2" charset="2"/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487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focus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825" y="1484313"/>
            <a:ext cx="4440704" cy="4392612"/>
          </a:xfrm>
        </p:spPr>
        <p:txBody>
          <a:bodyPr/>
          <a:lstStyle/>
          <a:p>
            <a:r>
              <a:rPr lang="en-US" sz="1800" dirty="0" smtClean="0"/>
              <a:t>Data</a:t>
            </a:r>
          </a:p>
          <a:p>
            <a:pPr lvl="1"/>
            <a:r>
              <a:rPr lang="en-US" sz="1800" dirty="0" smtClean="0"/>
              <a:t>Sourcing channels</a:t>
            </a:r>
          </a:p>
          <a:p>
            <a:pPr lvl="1"/>
            <a:r>
              <a:rPr lang="en-US" sz="1800" dirty="0" smtClean="0"/>
              <a:t>Performance</a:t>
            </a:r>
          </a:p>
          <a:p>
            <a:endParaRPr lang="en-US" sz="1800" dirty="0" smtClean="0"/>
          </a:p>
          <a:p>
            <a:r>
              <a:rPr lang="en-US" sz="1800" dirty="0" smtClean="0"/>
              <a:t>Employer Brand</a:t>
            </a:r>
          </a:p>
          <a:p>
            <a:pPr lvl="1"/>
            <a:r>
              <a:rPr lang="en-US" sz="1800" dirty="0" smtClean="0"/>
              <a:t>Insights</a:t>
            </a:r>
          </a:p>
          <a:p>
            <a:pPr lvl="1"/>
            <a:r>
              <a:rPr lang="en-US" sz="1800" dirty="0" smtClean="0"/>
              <a:t>Engagement</a:t>
            </a:r>
          </a:p>
          <a:p>
            <a:pPr lvl="1"/>
            <a:endParaRPr lang="en-US" sz="1800" dirty="0"/>
          </a:p>
          <a:p>
            <a:r>
              <a:rPr lang="en-US" sz="1800" dirty="0" smtClean="0"/>
              <a:t>Technology</a:t>
            </a:r>
          </a:p>
          <a:p>
            <a:pPr lvl="1"/>
            <a:r>
              <a:rPr lang="en-US" sz="1800" dirty="0" smtClean="0"/>
              <a:t>CRM to ATS to HR</a:t>
            </a:r>
          </a:p>
          <a:p>
            <a:pPr lvl="1"/>
            <a:r>
              <a:rPr lang="en-US" sz="1800" dirty="0" smtClean="0"/>
              <a:t>Mobile</a:t>
            </a:r>
            <a:endParaRPr lang="en-US" sz="1800" dirty="0"/>
          </a:p>
        </p:txBody>
      </p:sp>
      <p:pic>
        <p:nvPicPr>
          <p:cNvPr id="3" name="Picture 2" descr="Screen Shot 2013-12-02 at 08.48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18" y="1484313"/>
            <a:ext cx="4124512" cy="345328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 descr="Screen Shot 2013-12-02 at 08.50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62790"/>
            <a:ext cx="5325782" cy="2580841"/>
          </a:xfrm>
          <a:prstGeom prst="rect">
            <a:avLst/>
          </a:prstGeom>
          <a:ln>
            <a:solidFill>
              <a:srgbClr val="9A9B9D"/>
            </a:solidFill>
          </a:ln>
        </p:spPr>
      </p:pic>
      <p:pic>
        <p:nvPicPr>
          <p:cNvPr id="7" name="Picture 6" descr="Screen Shot 2013-12-02 at 09.01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484313"/>
            <a:ext cx="8669805" cy="490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7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7_Default Design">
  <a:themeElements>
    <a:clrScheme name="Default Design 9">
      <a:dk1>
        <a:srgbClr val="000000"/>
      </a:dk1>
      <a:lt1>
        <a:srgbClr val="FFFFFF"/>
      </a:lt1>
      <a:dk2>
        <a:srgbClr val="000000"/>
      </a:dk2>
      <a:lt2>
        <a:srgbClr val="9A9B9D"/>
      </a:lt2>
      <a:accent1>
        <a:srgbClr val="00AF9D"/>
      </a:accent1>
      <a:accent2>
        <a:srgbClr val="FF5A00"/>
      </a:accent2>
      <a:accent3>
        <a:srgbClr val="FFFFFF"/>
      </a:accent3>
      <a:accent4>
        <a:srgbClr val="000000"/>
      </a:accent4>
      <a:accent5>
        <a:srgbClr val="AAD4CC"/>
      </a:accent5>
      <a:accent6>
        <a:srgbClr val="E75100"/>
      </a:accent6>
      <a:hlink>
        <a:srgbClr val="FFC82E"/>
      </a:hlink>
      <a:folHlink>
        <a:srgbClr val="66BC2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9A9B9D"/>
        </a:lt2>
        <a:accent1>
          <a:srgbClr val="009999"/>
        </a:accent1>
        <a:accent2>
          <a:srgbClr val="FF5A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5100"/>
        </a:accent6>
        <a:hlink>
          <a:srgbClr val="FFC82E"/>
        </a:hlink>
        <a:folHlink>
          <a:srgbClr val="66BC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9A9B9D"/>
        </a:lt2>
        <a:accent1>
          <a:srgbClr val="00AF9D"/>
        </a:accent1>
        <a:accent2>
          <a:srgbClr val="FF5A00"/>
        </a:accent2>
        <a:accent3>
          <a:srgbClr val="FFFFFF"/>
        </a:accent3>
        <a:accent4>
          <a:srgbClr val="000000"/>
        </a:accent4>
        <a:accent5>
          <a:srgbClr val="AAD4CC"/>
        </a:accent5>
        <a:accent6>
          <a:srgbClr val="E75100"/>
        </a:accent6>
        <a:hlink>
          <a:srgbClr val="FFC82E"/>
        </a:hlink>
        <a:folHlink>
          <a:srgbClr val="66BC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9">
      <a:dk1>
        <a:srgbClr val="000000"/>
      </a:dk1>
      <a:lt1>
        <a:srgbClr val="FFFFFF"/>
      </a:lt1>
      <a:dk2>
        <a:srgbClr val="000000"/>
      </a:dk2>
      <a:lt2>
        <a:srgbClr val="9A9B9D"/>
      </a:lt2>
      <a:accent1>
        <a:srgbClr val="00AF9D"/>
      </a:accent1>
      <a:accent2>
        <a:srgbClr val="FF5A00"/>
      </a:accent2>
      <a:accent3>
        <a:srgbClr val="FFFFFF"/>
      </a:accent3>
      <a:accent4>
        <a:srgbClr val="000000"/>
      </a:accent4>
      <a:accent5>
        <a:srgbClr val="AAD4CC"/>
      </a:accent5>
      <a:accent6>
        <a:srgbClr val="E75100"/>
      </a:accent6>
      <a:hlink>
        <a:srgbClr val="FFC82E"/>
      </a:hlink>
      <a:folHlink>
        <a:srgbClr val="66BC29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0000"/>
        </a:dk1>
        <a:lt1>
          <a:srgbClr val="FFFFFF"/>
        </a:lt1>
        <a:dk2>
          <a:srgbClr val="000000"/>
        </a:dk2>
        <a:lt2>
          <a:srgbClr val="9A9B9D"/>
        </a:lt2>
        <a:accent1>
          <a:srgbClr val="009999"/>
        </a:accent1>
        <a:accent2>
          <a:srgbClr val="FF5A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5100"/>
        </a:accent6>
        <a:hlink>
          <a:srgbClr val="FFC82E"/>
        </a:hlink>
        <a:folHlink>
          <a:srgbClr val="66BC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000000"/>
        </a:dk1>
        <a:lt1>
          <a:srgbClr val="FFFFFF"/>
        </a:lt1>
        <a:dk2>
          <a:srgbClr val="000000"/>
        </a:dk2>
        <a:lt2>
          <a:srgbClr val="9A9B9D"/>
        </a:lt2>
        <a:accent1>
          <a:srgbClr val="00AF9D"/>
        </a:accent1>
        <a:accent2>
          <a:srgbClr val="FF5A00"/>
        </a:accent2>
        <a:accent3>
          <a:srgbClr val="FFFFFF"/>
        </a:accent3>
        <a:accent4>
          <a:srgbClr val="000000"/>
        </a:accent4>
        <a:accent5>
          <a:srgbClr val="AAD4CC"/>
        </a:accent5>
        <a:accent6>
          <a:srgbClr val="E75100"/>
        </a:accent6>
        <a:hlink>
          <a:srgbClr val="FFC82E"/>
        </a:hlink>
        <a:folHlink>
          <a:srgbClr val="66BC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13167</TotalTime>
  <Words>638</Words>
  <Application>Microsoft Macintosh PowerPoint</Application>
  <PresentationFormat>On-screen Show (4:3)</PresentationFormat>
  <Paragraphs>160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37_Default Design</vt:lpstr>
      <vt:lpstr>4_Default Design</vt:lpstr>
      <vt:lpstr>Image</vt:lpstr>
      <vt:lpstr>Global Recruiting Trends</vt:lpstr>
      <vt:lpstr>Institute for future The Intersection of Work and Technology 2007</vt:lpstr>
      <vt:lpstr>Institute for future The Re-working of "Work" 2011</vt:lpstr>
      <vt:lpstr>E&amp;Y  world of work changing 2012</vt:lpstr>
      <vt:lpstr>Linkedin global recruiting trends 2013</vt:lpstr>
      <vt:lpstr>E&amp;Y  Talent revolution (Nov) 2013 </vt:lpstr>
      <vt:lpstr>The Migration: In-house / RPO </vt:lpstr>
      <vt:lpstr>RPO and In-House</vt:lpstr>
      <vt:lpstr>Similar focus</vt:lpstr>
      <vt:lpstr>Next Generation Social Direct Sourcing</vt:lpstr>
      <vt:lpstr>Evolution of Social Recruitment</vt:lpstr>
      <vt:lpstr>Latest Surveys on HR Usage USA</vt:lpstr>
      <vt:lpstr>Surveys on HR Usage  Global</vt:lpstr>
      <vt:lpstr>PowerPoint Presentation</vt:lpstr>
      <vt:lpstr>PowerPoint Presentation</vt:lpstr>
      <vt:lpstr>Demographics</vt:lpstr>
      <vt:lpstr>Game Changer: Linkedin</vt:lpstr>
      <vt:lpstr>Job analytics</vt:lpstr>
      <vt:lpstr>InMail usage</vt:lpstr>
      <vt:lpstr>Recruiter activity</vt:lpstr>
      <vt:lpstr>Job-board data </vt:lpstr>
      <vt:lpstr>Mobile Opportunities</vt:lpstr>
      <vt:lpstr>Mobile Application</vt:lpstr>
      <vt:lpstr>Mobile Candidate Experience</vt:lpstr>
      <vt:lpstr>Opportunity?</vt:lpstr>
      <vt:lpstr>Predictive Analytics</vt:lpstr>
      <vt:lpstr>We’re in a World of Big Data</vt:lpstr>
      <vt:lpstr>Think About Your Data Sources</vt:lpstr>
      <vt:lpstr>Sample Predictive Analytics</vt:lpstr>
      <vt:lpstr>Nike Predicting Sourcing Success</vt:lpstr>
      <vt:lpstr>Strategic Partner Evolution </vt:lpstr>
      <vt:lpstr>Over to you?</vt:lpstr>
      <vt:lpstr>And something for the future……</vt:lpstr>
      <vt:lpstr>Robots!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DIY Sizing the Audience http://www.linkedin.com/ads</dc:title>
  <dc:creator>Isabelle Hung</dc:creator>
  <cp:lastModifiedBy>Isabelle Hung</cp:lastModifiedBy>
  <cp:revision>85</cp:revision>
  <dcterms:created xsi:type="dcterms:W3CDTF">2013-11-05T10:58:24Z</dcterms:created>
  <dcterms:modified xsi:type="dcterms:W3CDTF">2013-12-05T08:18:02Z</dcterms:modified>
</cp:coreProperties>
</file>